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9" r:id="rId1"/>
  </p:sldMasterIdLst>
  <p:notesMasterIdLst>
    <p:notesMasterId r:id="rId72"/>
  </p:notesMasterIdLst>
  <p:handoutMasterIdLst>
    <p:handoutMasterId r:id="rId73"/>
  </p:handoutMasterIdLst>
  <p:sldIdLst>
    <p:sldId id="895" r:id="rId2"/>
    <p:sldId id="939" r:id="rId3"/>
    <p:sldId id="1984" r:id="rId4"/>
    <p:sldId id="2012" r:id="rId5"/>
    <p:sldId id="2011" r:id="rId6"/>
    <p:sldId id="1823" r:id="rId7"/>
    <p:sldId id="1935" r:id="rId8"/>
    <p:sldId id="1976" r:id="rId9"/>
    <p:sldId id="1977" r:id="rId10"/>
    <p:sldId id="1978" r:id="rId11"/>
    <p:sldId id="1979" r:id="rId12"/>
    <p:sldId id="1951" r:id="rId13"/>
    <p:sldId id="1952" r:id="rId14"/>
    <p:sldId id="1953" r:id="rId15"/>
    <p:sldId id="1954" r:id="rId16"/>
    <p:sldId id="1832" r:id="rId17"/>
    <p:sldId id="2002" r:id="rId18"/>
    <p:sldId id="1833" r:id="rId19"/>
    <p:sldId id="1841" r:id="rId20"/>
    <p:sldId id="1955" r:id="rId21"/>
    <p:sldId id="1956" r:id="rId22"/>
    <p:sldId id="1997" r:id="rId23"/>
    <p:sldId id="1998" r:id="rId24"/>
    <p:sldId id="1993" r:id="rId25"/>
    <p:sldId id="1987" r:id="rId26"/>
    <p:sldId id="1988" r:id="rId27"/>
    <p:sldId id="1989" r:id="rId28"/>
    <p:sldId id="1990" r:id="rId29"/>
    <p:sldId id="1991" r:id="rId30"/>
    <p:sldId id="1992" r:id="rId31"/>
    <p:sldId id="1994" r:id="rId32"/>
    <p:sldId id="1995" r:id="rId33"/>
    <p:sldId id="1996" r:id="rId34"/>
    <p:sldId id="1986" r:id="rId35"/>
    <p:sldId id="1843" r:id="rId36"/>
    <p:sldId id="1860" r:id="rId37"/>
    <p:sldId id="1845" r:id="rId38"/>
    <p:sldId id="1844" r:id="rId39"/>
    <p:sldId id="1846" r:id="rId40"/>
    <p:sldId id="1859" r:id="rId41"/>
    <p:sldId id="1861" r:id="rId42"/>
    <p:sldId id="1872" r:id="rId43"/>
    <p:sldId id="1893" r:id="rId44"/>
    <p:sldId id="1903" r:id="rId45"/>
    <p:sldId id="1862" r:id="rId46"/>
    <p:sldId id="1863" r:id="rId47"/>
    <p:sldId id="1873" r:id="rId48"/>
    <p:sldId id="1961" r:id="rId49"/>
    <p:sldId id="2004" r:id="rId50"/>
    <p:sldId id="2005" r:id="rId51"/>
    <p:sldId id="1864" r:id="rId52"/>
    <p:sldId id="1865" r:id="rId53"/>
    <p:sldId id="1866" r:id="rId54"/>
    <p:sldId id="1867" r:id="rId55"/>
    <p:sldId id="1868" r:id="rId56"/>
    <p:sldId id="1869" r:id="rId57"/>
    <p:sldId id="1870" r:id="rId58"/>
    <p:sldId id="1871" r:id="rId59"/>
    <p:sldId id="1962" r:id="rId60"/>
    <p:sldId id="1878" r:id="rId61"/>
    <p:sldId id="2009" r:id="rId62"/>
    <p:sldId id="1880" r:id="rId63"/>
    <p:sldId id="1999" r:id="rId64"/>
    <p:sldId id="2000" r:id="rId65"/>
    <p:sldId id="2001" r:id="rId66"/>
    <p:sldId id="1980" r:id="rId67"/>
    <p:sldId id="2007" r:id="rId68"/>
    <p:sldId id="2006" r:id="rId69"/>
    <p:sldId id="2008" r:id="rId70"/>
    <p:sldId id="2010" r:id="rId71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9B3FEC54-C99A-2341-AAD7-27E0ADE2F16E}">
          <p14:sldIdLst>
            <p14:sldId id="895"/>
            <p14:sldId id="939"/>
            <p14:sldId id="1984"/>
            <p14:sldId id="2012"/>
            <p14:sldId id="2011"/>
            <p14:sldId id="1823"/>
            <p14:sldId id="1935"/>
            <p14:sldId id="1976"/>
            <p14:sldId id="1977"/>
            <p14:sldId id="1978"/>
            <p14:sldId id="1979"/>
            <p14:sldId id="1951"/>
            <p14:sldId id="1952"/>
            <p14:sldId id="1953"/>
            <p14:sldId id="1954"/>
            <p14:sldId id="1832"/>
            <p14:sldId id="2002"/>
            <p14:sldId id="1833"/>
            <p14:sldId id="1841"/>
            <p14:sldId id="1955"/>
            <p14:sldId id="1956"/>
            <p14:sldId id="1997"/>
            <p14:sldId id="1998"/>
            <p14:sldId id="1993"/>
            <p14:sldId id="1987"/>
            <p14:sldId id="1988"/>
            <p14:sldId id="1989"/>
            <p14:sldId id="1990"/>
            <p14:sldId id="1991"/>
            <p14:sldId id="1992"/>
            <p14:sldId id="1994"/>
            <p14:sldId id="1995"/>
            <p14:sldId id="1996"/>
            <p14:sldId id="1986"/>
            <p14:sldId id="1843"/>
            <p14:sldId id="1860"/>
            <p14:sldId id="1845"/>
            <p14:sldId id="1844"/>
            <p14:sldId id="1846"/>
            <p14:sldId id="1859"/>
            <p14:sldId id="1861"/>
            <p14:sldId id="1872"/>
            <p14:sldId id="1893"/>
            <p14:sldId id="1903"/>
            <p14:sldId id="1862"/>
            <p14:sldId id="1863"/>
            <p14:sldId id="1873"/>
            <p14:sldId id="1961"/>
            <p14:sldId id="2004"/>
            <p14:sldId id="2005"/>
            <p14:sldId id="1864"/>
            <p14:sldId id="1865"/>
            <p14:sldId id="1866"/>
            <p14:sldId id="1867"/>
            <p14:sldId id="1868"/>
            <p14:sldId id="1869"/>
            <p14:sldId id="1870"/>
            <p14:sldId id="1871"/>
            <p14:sldId id="1962"/>
            <p14:sldId id="1878"/>
            <p14:sldId id="2009"/>
            <p14:sldId id="1880"/>
            <p14:sldId id="1999"/>
            <p14:sldId id="2000"/>
            <p14:sldId id="2001"/>
            <p14:sldId id="1980"/>
            <p14:sldId id="2007"/>
            <p14:sldId id="2006"/>
            <p14:sldId id="2008"/>
            <p14:sldId id="201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8E20"/>
    <a:srgbClr val="3E729D"/>
    <a:srgbClr val="595959"/>
    <a:srgbClr val="B58900"/>
    <a:srgbClr val="B04432"/>
    <a:srgbClr val="36544F"/>
    <a:srgbClr val="9E60B8"/>
    <a:srgbClr val="1778B8"/>
    <a:srgbClr val="5AB88F"/>
    <a:srgbClr val="FFFD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4397"/>
    <p:restoredTop sz="96911" autoAdjust="0"/>
  </p:normalViewPr>
  <p:slideViewPr>
    <p:cSldViewPr snapToGrid="0" snapToObjects="1">
      <p:cViewPr varScale="1">
        <p:scale>
          <a:sx n="359" d="100"/>
          <a:sy n="359" d="100"/>
        </p:scale>
        <p:origin x="1160" y="18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708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5" d="100"/>
        <a:sy n="85" d="100"/>
      </p:scale>
      <p:origin x="0" y="0"/>
    </p:cViewPr>
  </p:sorterViewPr>
  <p:notesViewPr>
    <p:cSldViewPr snapToGrid="0" snapToObjects="1">
      <p:cViewPr varScale="1">
        <p:scale>
          <a:sx n="122" d="100"/>
          <a:sy n="122" d="100"/>
        </p:scale>
        <p:origin x="4304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9A0580E0-50EA-B04C-A23D-9E055999836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8DB275F-58C5-614C-AE1A-7640B3733D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4AF9EC-8012-1F4A-AE8D-5F4A36996518}" type="datetimeFigureOut">
              <a:rPr lang="de-DE" smtClean="0"/>
              <a:t>07.10.24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70DF82B-13A7-E34F-96F0-BE613545C8F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8D33D88-AF07-B249-A895-58D33190ECB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452498-D89F-D245-A8A0-401067CC51D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11933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3854BB-5908-0843-BA41-B7E7E599A04D}" type="datetimeFigureOut">
              <a:rPr lang="de-DE" smtClean="0"/>
              <a:t>07.10.24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67E9B5-BB04-A741-9555-7CF01DDDA8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9260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1pPr>
    <a:lvl2pPr marL="389582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2pPr>
    <a:lvl3pPr marL="779163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3pPr>
    <a:lvl4pPr marL="1168745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4pPr>
    <a:lvl5pPr marL="1558326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5pPr>
    <a:lvl6pPr marL="1947908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6pPr>
    <a:lvl7pPr marL="2337489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7pPr>
    <a:lvl8pPr marL="2727071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8pPr>
    <a:lvl9pPr marL="3116652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427439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70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758872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10/7/24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59595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10/7/24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04946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10/7/24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16496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4559301"/>
            <a:ext cx="9144000" cy="592667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4550835"/>
            <a:ext cx="9144000" cy="592667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1523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42758401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1"/>
            <a:ext cx="9144000" cy="592667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2"/>
            <a:ext cx="9144000" cy="592667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1523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54046EA0-476F-F64F-8694-855A1E7DAD9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87570" y="769545"/>
            <a:ext cx="8768862" cy="3996928"/>
          </a:xfrm>
        </p:spPr>
        <p:txBody>
          <a:bodyPr/>
          <a:lstStyle>
            <a:lvl1pPr>
              <a:defRPr b="1">
                <a:solidFill>
                  <a:srgbClr val="FB8E20"/>
                </a:solidFill>
              </a:defRPr>
            </a:lvl1pPr>
          </a:lstStyle>
          <a:p>
            <a:r>
              <a:rPr lang="de-DE" dirty="0"/>
              <a:t>Mastertextformat bearbeiten
	</a:t>
            </a:r>
            <a:r>
              <a:rPr lang="de-DE" dirty="0" err="1"/>
              <a:t>fasdfsdf</a:t>
            </a:r>
            <a:r>
              <a:rPr lang="de-DE" dirty="0"/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35510881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4559301"/>
            <a:ext cx="9144000" cy="34289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</p:spTree>
    <p:extLst>
      <p:ext uri="{BB962C8B-B14F-4D97-AF65-F5344CB8AC3E}">
        <p14:creationId xmlns:p14="http://schemas.microsoft.com/office/powerpoint/2010/main" val="11766460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10/7/24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55905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10/7/24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38467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10/7/24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17818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10/7/24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9873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10/7/24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7318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10/7/24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05081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10/7/24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3346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10/7/24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6177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B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t>10/7/24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45790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51" r:id="rId14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rgbClr val="36544F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rgbClr val="36544F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rgbClr val="36544F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rgbClr val="36544F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6.png"/><Relationship Id="rId7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11.png"/><Relationship Id="rId10" Type="http://schemas.openxmlformats.org/officeDocument/2006/relationships/image" Target="../media/image13.png"/><Relationship Id="rId4" Type="http://schemas.openxmlformats.org/officeDocument/2006/relationships/image" Target="../media/image10.png"/><Relationship Id="rId9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6.png"/><Relationship Id="rId7" Type="http://schemas.openxmlformats.org/officeDocument/2006/relationships/image" Target="../media/image7.png"/><Relationship Id="rId12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11.png"/><Relationship Id="rId10" Type="http://schemas.openxmlformats.org/officeDocument/2006/relationships/image" Target="../media/image13.png"/><Relationship Id="rId4" Type="http://schemas.openxmlformats.org/officeDocument/2006/relationships/image" Target="../media/image10.png"/><Relationship Id="rId9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3.png"/><Relationship Id="rId7" Type="http://schemas.openxmlformats.org/officeDocument/2006/relationships/image" Target="../media/image11.png"/><Relationship Id="rId12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.png"/><Relationship Id="rId11" Type="http://schemas.openxmlformats.org/officeDocument/2006/relationships/image" Target="../media/image5.png"/><Relationship Id="rId5" Type="http://schemas.openxmlformats.org/officeDocument/2006/relationships/image" Target="../media/image6.png"/><Relationship Id="rId10" Type="http://schemas.openxmlformats.org/officeDocument/2006/relationships/image" Target="../media/image12.png"/><Relationship Id="rId4" Type="http://schemas.openxmlformats.org/officeDocument/2006/relationships/image" Target="../media/image8.png"/><Relationship Id="rId9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3.png"/><Relationship Id="rId7" Type="http://schemas.openxmlformats.org/officeDocument/2006/relationships/image" Target="../media/image11.png"/><Relationship Id="rId12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.png"/><Relationship Id="rId11" Type="http://schemas.openxmlformats.org/officeDocument/2006/relationships/image" Target="../media/image5.png"/><Relationship Id="rId5" Type="http://schemas.openxmlformats.org/officeDocument/2006/relationships/image" Target="../media/image6.png"/><Relationship Id="rId10" Type="http://schemas.openxmlformats.org/officeDocument/2006/relationships/image" Target="../media/image12.png"/><Relationship Id="rId4" Type="http://schemas.openxmlformats.org/officeDocument/2006/relationships/image" Target="../media/image8.png"/><Relationship Id="rId9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3.png"/><Relationship Id="rId7" Type="http://schemas.openxmlformats.org/officeDocument/2006/relationships/image" Target="../media/image11.png"/><Relationship Id="rId12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.png"/><Relationship Id="rId11" Type="http://schemas.openxmlformats.org/officeDocument/2006/relationships/image" Target="../media/image5.png"/><Relationship Id="rId5" Type="http://schemas.openxmlformats.org/officeDocument/2006/relationships/image" Target="../media/image6.png"/><Relationship Id="rId10" Type="http://schemas.openxmlformats.org/officeDocument/2006/relationships/image" Target="../media/image12.png"/><Relationship Id="rId4" Type="http://schemas.openxmlformats.org/officeDocument/2006/relationships/image" Target="../media/image8.png"/><Relationship Id="rId9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3.png"/><Relationship Id="rId7" Type="http://schemas.openxmlformats.org/officeDocument/2006/relationships/image" Target="../media/image11.png"/><Relationship Id="rId12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.png"/><Relationship Id="rId11" Type="http://schemas.openxmlformats.org/officeDocument/2006/relationships/image" Target="../media/image5.png"/><Relationship Id="rId5" Type="http://schemas.openxmlformats.org/officeDocument/2006/relationships/image" Target="../media/image6.png"/><Relationship Id="rId10" Type="http://schemas.openxmlformats.org/officeDocument/2006/relationships/image" Target="../media/image12.png"/><Relationship Id="rId4" Type="http://schemas.openxmlformats.org/officeDocument/2006/relationships/image" Target="../media/image8.png"/><Relationship Id="rId9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3.png"/><Relationship Id="rId7" Type="http://schemas.openxmlformats.org/officeDocument/2006/relationships/image" Target="../media/image1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.png"/><Relationship Id="rId11" Type="http://schemas.openxmlformats.org/officeDocument/2006/relationships/image" Target="../media/image5.png"/><Relationship Id="rId5" Type="http://schemas.openxmlformats.org/officeDocument/2006/relationships/image" Target="../media/image6.png"/><Relationship Id="rId10" Type="http://schemas.openxmlformats.org/officeDocument/2006/relationships/image" Target="../media/image12.png"/><Relationship Id="rId4" Type="http://schemas.openxmlformats.org/officeDocument/2006/relationships/image" Target="../media/image8.png"/><Relationship Id="rId9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5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1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.png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6.png"/><Relationship Id="rId7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 descr="Ein Bild, das Pflanze, Blume, Stängel, draußen enthält.&#10;&#10;Automatisch generierte Beschreibung">
            <a:extLst>
              <a:ext uri="{FF2B5EF4-FFF2-40B4-BE49-F238E27FC236}">
                <a16:creationId xmlns:a16="http://schemas.microsoft.com/office/drawing/2014/main" id="{7FC4D83E-93EE-3B8E-25C5-416C98A10E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9171465" cy="5732166"/>
          </a:xfrm>
          <a:prstGeom prst="rect">
            <a:avLst/>
          </a:prstGeom>
        </p:spPr>
      </p:pic>
      <p:sp>
        <p:nvSpPr>
          <p:cNvPr id="16" name="Rechteck 15">
            <a:extLst>
              <a:ext uri="{FF2B5EF4-FFF2-40B4-BE49-F238E27FC236}">
                <a16:creationId xmlns:a16="http://schemas.microsoft.com/office/drawing/2014/main" id="{BFC65F46-4ADC-885E-587B-AD83C18DEC74}"/>
              </a:ext>
            </a:extLst>
          </p:cNvPr>
          <p:cNvSpPr/>
          <p:nvPr/>
        </p:nvSpPr>
        <p:spPr>
          <a:xfrm>
            <a:off x="-1" y="0"/>
            <a:ext cx="9143999" cy="4550833"/>
          </a:xfrm>
          <a:prstGeom prst="rect">
            <a:avLst/>
          </a:prstGeom>
          <a:solidFill>
            <a:srgbClr val="D4EBE9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" name="Rechteck 2"/>
          <p:cNvSpPr/>
          <p:nvPr/>
        </p:nvSpPr>
        <p:spPr>
          <a:xfrm>
            <a:off x="3946120" y="1840036"/>
            <a:ext cx="3382424" cy="707886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de-DE" sz="4000" b="1" dirty="0">
                <a:ln>
                  <a:solidFill>
                    <a:srgbClr val="B58900"/>
                  </a:solidFill>
                </a:ln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Alles</a:t>
            </a:r>
            <a:endParaRPr lang="de-DE" sz="4000" b="1" dirty="0">
              <a:ln>
                <a:solidFill>
                  <a:srgbClr val="B58900"/>
                </a:solidFill>
              </a:ln>
              <a:solidFill>
                <a:srgbClr val="9E60B8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8371" y="4550833"/>
            <a:ext cx="9154724" cy="592667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8371" y="4550833"/>
            <a:ext cx="9127258" cy="592667"/>
          </a:xfrm>
        </p:spPr>
        <p:txBody>
          <a:bodyPr>
            <a:normAutofit/>
          </a:bodyPr>
          <a:lstStyle/>
          <a:p>
            <a:r>
              <a:rPr lang="de-DE" sz="1050" spc="60" dirty="0" err="1">
                <a:solidFill>
                  <a:srgbClr val="D4EBE9"/>
                </a:solidFill>
              </a:rPr>
              <a:t>tech</a:t>
            </a:r>
            <a:r>
              <a:rPr lang="de-DE" sz="1050" spc="60" dirty="0">
                <a:solidFill>
                  <a:srgbClr val="D4EBE9"/>
                </a:solidFill>
              </a:rPr>
              <a:t> &amp; </a:t>
            </a:r>
            <a:r>
              <a:rPr lang="de-DE" sz="1050" spc="60" dirty="0" err="1">
                <a:solidFill>
                  <a:srgbClr val="D4EBE9"/>
                </a:solidFill>
              </a:rPr>
              <a:t>talk</a:t>
            </a:r>
            <a:r>
              <a:rPr lang="de-DE" sz="1050" spc="60" dirty="0">
                <a:solidFill>
                  <a:srgbClr val="D4EBE9"/>
                </a:solidFill>
              </a:rPr>
              <a:t> Meetup | Köln, 8. Oktober 2024 | @</a:t>
            </a:r>
            <a:r>
              <a:rPr lang="de-DE" sz="1050" spc="60" dirty="0" err="1">
                <a:solidFill>
                  <a:srgbClr val="D4EBE9"/>
                </a:solidFill>
              </a:rPr>
              <a:t>nilshartmann</a:t>
            </a:r>
            <a:endParaRPr lang="de-DE" sz="1050" spc="60" dirty="0">
              <a:solidFill>
                <a:srgbClr val="D4EBE9"/>
              </a:solidFill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2B6D6895-F954-E0BC-6139-F49F6DC2E5B3}"/>
              </a:ext>
            </a:extLst>
          </p:cNvPr>
          <p:cNvSpPr txBox="1"/>
          <p:nvPr/>
        </p:nvSpPr>
        <p:spPr>
          <a:xfrm>
            <a:off x="4322801" y="3849801"/>
            <a:ext cx="149703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3200" b="1" dirty="0">
                <a:ln>
                  <a:solidFill>
                    <a:srgbClr val="36544F"/>
                  </a:solidFill>
                </a:ln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oder</a:t>
            </a:r>
            <a:endParaRPr lang="de-DE" sz="4400" dirty="0">
              <a:ln>
                <a:solidFill>
                  <a:srgbClr val="36544F"/>
                </a:solidFill>
              </a:ln>
              <a:solidFill>
                <a:srgbClr val="FB8E20"/>
              </a:solidFill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FDEFCDB2-9B33-959B-B3AC-270F733CFD53}"/>
              </a:ext>
            </a:extLst>
          </p:cNvPr>
          <p:cNvSpPr txBox="1"/>
          <p:nvPr/>
        </p:nvSpPr>
        <p:spPr>
          <a:xfrm>
            <a:off x="1815456" y="2385375"/>
            <a:ext cx="6010050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8800" b="1" dirty="0" err="1">
                <a:ln>
                  <a:solidFill>
                    <a:srgbClr val="B58900"/>
                  </a:solidFill>
                </a:ln>
                <a:solidFill>
                  <a:srgbClr val="9E60B8"/>
                </a:solidFill>
                <a:latin typeface="Montserrat" charset="0"/>
                <a:ea typeface="Montserrat" charset="0"/>
                <a:cs typeface="Montserrat" charset="0"/>
              </a:rPr>
              <a:t>Fullstack</a:t>
            </a:r>
            <a:endParaRPr lang="de-DE" sz="900" b="1" dirty="0">
              <a:ln>
                <a:solidFill>
                  <a:srgbClr val="B58900"/>
                </a:solidFill>
              </a:ln>
              <a:solidFill>
                <a:srgbClr val="9E60B8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944BE12B-AC30-ACB7-9138-F847FC75E2C3}"/>
              </a:ext>
            </a:extLst>
          </p:cNvPr>
          <p:cNvSpPr txBox="1"/>
          <p:nvPr/>
        </p:nvSpPr>
        <p:spPr>
          <a:xfrm>
            <a:off x="702585" y="-1118779"/>
            <a:ext cx="913562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7200" b="1" dirty="0" err="1">
                <a:ln>
                  <a:solidFill>
                    <a:srgbClr val="B58900"/>
                  </a:solidFill>
                </a:ln>
                <a:solidFill>
                  <a:srgbClr val="1778B8"/>
                </a:solidFill>
                <a:latin typeface="Montserrat" charset="0"/>
                <a:ea typeface="Montserrat" charset="0"/>
                <a:cs typeface="Montserrat" charset="0"/>
              </a:rPr>
              <a:t>Full</a:t>
            </a:r>
            <a:endParaRPr lang="de-DE" sz="5400" dirty="0"/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BEB42428-7F49-3FE4-9FF0-F0D28C9BC721}"/>
              </a:ext>
            </a:extLst>
          </p:cNvPr>
          <p:cNvSpPr txBox="1"/>
          <p:nvPr/>
        </p:nvSpPr>
        <p:spPr>
          <a:xfrm>
            <a:off x="-2262187" y="1978092"/>
            <a:ext cx="218150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4400" b="1" dirty="0">
                <a:ln>
                  <a:solidFill>
                    <a:srgbClr val="36544F"/>
                  </a:solidFill>
                </a:ln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Wahl</a:t>
            </a:r>
            <a:endParaRPr lang="de-DE" sz="4400" dirty="0">
              <a:ln>
                <a:solidFill>
                  <a:srgbClr val="36544F"/>
                </a:solidFill>
              </a:ln>
              <a:solidFill>
                <a:srgbClr val="FB8E20"/>
              </a:solidFill>
            </a:endParaRP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43139DE0-5F13-86EA-1060-3A314560EDCC}"/>
              </a:ext>
            </a:extLst>
          </p:cNvPr>
          <p:cNvSpPr txBox="1"/>
          <p:nvPr/>
        </p:nvSpPr>
        <p:spPr>
          <a:xfrm>
            <a:off x="5241142" y="262542"/>
            <a:ext cx="361997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4400" b="1" dirty="0">
                <a:ln>
                  <a:solidFill>
                    <a:srgbClr val="36544F"/>
                  </a:solidFill>
                </a:ln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Generation</a:t>
            </a:r>
            <a:endParaRPr lang="de-DE" sz="4400" dirty="0">
              <a:ln>
                <a:solidFill>
                  <a:srgbClr val="36544F"/>
                </a:solidFill>
              </a:ln>
              <a:solidFill>
                <a:srgbClr val="FB8E20"/>
              </a:solidFill>
            </a:endParaRP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60A93D1D-4FE3-F0D5-378D-4C0F0C0AC5FD}"/>
              </a:ext>
            </a:extLst>
          </p:cNvPr>
          <p:cNvSpPr txBox="1"/>
          <p:nvPr/>
        </p:nvSpPr>
        <p:spPr>
          <a:xfrm>
            <a:off x="3870317" y="414811"/>
            <a:ext cx="162375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2400" b="1" dirty="0">
                <a:ln>
                  <a:solidFill>
                    <a:srgbClr val="36544F"/>
                  </a:solidFill>
                </a:ln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Nächste</a:t>
            </a:r>
            <a:endParaRPr lang="de-DE" sz="4400" dirty="0">
              <a:ln>
                <a:solidFill>
                  <a:srgbClr val="36544F"/>
                </a:solidFill>
              </a:ln>
              <a:solidFill>
                <a:srgbClr val="FB8E20"/>
              </a:solidFill>
            </a:endParaRP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E8C9A693-5C3A-1580-FB21-2035119D37B1}"/>
              </a:ext>
            </a:extLst>
          </p:cNvPr>
          <p:cNvSpPr txBox="1"/>
          <p:nvPr/>
        </p:nvSpPr>
        <p:spPr>
          <a:xfrm>
            <a:off x="2629786" y="958043"/>
            <a:ext cx="638009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5400" b="1" dirty="0">
                <a:ln>
                  <a:solidFill>
                    <a:srgbClr val="B58900"/>
                  </a:solidFill>
                </a:ln>
                <a:solidFill>
                  <a:srgbClr val="1778B8"/>
                </a:solidFill>
                <a:latin typeface="Montserrat" charset="0"/>
                <a:ea typeface="Montserrat" charset="0"/>
                <a:cs typeface="Montserrat" charset="0"/>
              </a:rPr>
              <a:t>Webframeworks</a:t>
            </a:r>
            <a:endParaRPr lang="de-DE" sz="5400" dirty="0"/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F79C361E-6B66-E488-AC10-7B305206E2A3}"/>
              </a:ext>
            </a:extLst>
          </p:cNvPr>
          <p:cNvSpPr txBox="1"/>
          <p:nvPr/>
        </p:nvSpPr>
        <p:spPr>
          <a:xfrm>
            <a:off x="5430435" y="3438411"/>
            <a:ext cx="245464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7200" b="1" dirty="0">
                <a:ln>
                  <a:solidFill>
                    <a:srgbClr val="3E729D"/>
                  </a:solidFill>
                </a:ln>
                <a:solidFill>
                  <a:srgbClr val="B58900"/>
                </a:solidFill>
                <a:latin typeface="Montserrat" charset="0"/>
                <a:ea typeface="Montserrat" charset="0"/>
                <a:cs typeface="Montserrat" charset="0"/>
              </a:rPr>
              <a:t>was</a:t>
            </a:r>
            <a:endParaRPr lang="de-DE" sz="900" b="1" dirty="0">
              <a:ln>
                <a:solidFill>
                  <a:srgbClr val="B58900"/>
                </a:solidFill>
              </a:ln>
              <a:solidFill>
                <a:srgbClr val="9E60B8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FED4D2DB-8BBA-7639-7BAC-20FF10179B95}"/>
              </a:ext>
            </a:extLst>
          </p:cNvPr>
          <p:cNvGrpSpPr/>
          <p:nvPr/>
        </p:nvGrpSpPr>
        <p:grpSpPr>
          <a:xfrm>
            <a:off x="224189" y="240635"/>
            <a:ext cx="2501921" cy="680234"/>
            <a:chOff x="12484424" y="2415330"/>
            <a:chExt cx="2501921" cy="680234"/>
          </a:xfrm>
        </p:grpSpPr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20146583-4E3B-51E5-A58E-2700CDC5ECF2}"/>
                </a:ext>
              </a:extLst>
            </p:cNvPr>
            <p:cNvSpPr txBox="1"/>
            <p:nvPr/>
          </p:nvSpPr>
          <p:spPr>
            <a:xfrm>
              <a:off x="12484424" y="2415330"/>
              <a:ext cx="25019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rPr>
                <a:t>NILS HARTMANN</a:t>
              </a:r>
            </a:p>
          </p:txBody>
        </p:sp>
        <p:sp>
          <p:nvSpPr>
            <p:cNvPr id="25" name="Textfeld 24">
              <a:extLst>
                <a:ext uri="{FF2B5EF4-FFF2-40B4-BE49-F238E27FC236}">
                  <a16:creationId xmlns:a16="http://schemas.microsoft.com/office/drawing/2014/main" id="{58ED637D-EA10-2382-7017-1BD83FE8AACA}"/>
                </a:ext>
              </a:extLst>
            </p:cNvPr>
            <p:cNvSpPr txBox="1"/>
            <p:nvPr/>
          </p:nvSpPr>
          <p:spPr>
            <a:xfrm>
              <a:off x="12491879" y="2787787"/>
              <a:ext cx="24944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rPr>
                <a:t>https://</a:t>
              </a:r>
              <a:r>
                <a:rPr lang="de-DE" sz="14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rPr>
                <a:t>nilshartmann.net</a:t>
              </a:r>
              <a:endParaRPr lang="de-DE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endParaRPr>
            </a:p>
          </p:txBody>
        </p:sp>
      </p:grpSp>
      <p:sp>
        <p:nvSpPr>
          <p:cNvPr id="6" name="Textfeld 5">
            <a:extLst>
              <a:ext uri="{FF2B5EF4-FFF2-40B4-BE49-F238E27FC236}">
                <a16:creationId xmlns:a16="http://schemas.microsoft.com/office/drawing/2014/main" id="{7C3B2F23-85D2-15E3-55F1-371C00596CDD}"/>
              </a:ext>
            </a:extLst>
          </p:cNvPr>
          <p:cNvSpPr txBox="1"/>
          <p:nvPr/>
        </p:nvSpPr>
        <p:spPr>
          <a:xfrm rot="971514">
            <a:off x="7714063" y="2219994"/>
            <a:ext cx="1007581" cy="2646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6600" b="1" dirty="0">
                <a:ln>
                  <a:solidFill>
                    <a:srgbClr val="B58900"/>
                  </a:solidFill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Montserrat" charset="0"/>
                <a:ea typeface="Montserrat" charset="0"/>
                <a:cs typeface="Montserrat" charset="0"/>
              </a:rPr>
              <a:t>?</a:t>
            </a:r>
            <a:endParaRPr lang="de-DE" sz="1600" b="1" dirty="0">
              <a:ln>
                <a:solidFill>
                  <a:srgbClr val="B58900"/>
                </a:solidFill>
              </a:ln>
              <a:solidFill>
                <a:schemeClr val="accent6">
                  <a:lumMod val="60000"/>
                  <a:lumOff val="40000"/>
                </a:schemeClr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75459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E326C3-B1FE-964D-FB58-A93C7898B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Webanwendungen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186C7FA0-6B44-111A-A1F6-F6D44AA88B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6962" y="373446"/>
            <a:ext cx="2695024" cy="269502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C6144710-8F06-BD14-0F74-AF3EAAEFC9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65" y="1795299"/>
            <a:ext cx="2254085" cy="1999778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6F293D96-8770-EBFB-0A9C-F587D8B53F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9981" y="895193"/>
            <a:ext cx="2935253" cy="2294254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C8E8DFB1-3812-2E7C-F89D-F14BC23597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02168" y="2759887"/>
            <a:ext cx="3288649" cy="2294255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1E51FE24-8333-F033-130C-CF1CCEF65A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2545" y="2759887"/>
            <a:ext cx="2044920" cy="2086076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AC71CFB2-6877-F935-89BF-9CC284CC84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6051" y="895193"/>
            <a:ext cx="2695024" cy="2236749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1022A5E3-2280-21A4-0F8C-9D7ABAB4701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29561" y="1722597"/>
            <a:ext cx="2935254" cy="2417802"/>
          </a:xfrm>
          <a:prstGeom prst="rect">
            <a:avLst/>
          </a:prstGeom>
        </p:spPr>
      </p:pic>
      <p:pic>
        <p:nvPicPr>
          <p:cNvPr id="1026" name="Picture 2" descr="petclinic-screenshot">
            <a:extLst>
              <a:ext uri="{FF2B5EF4-FFF2-40B4-BE49-F238E27FC236}">
                <a16:creationId xmlns:a16="http://schemas.microsoft.com/office/drawing/2014/main" id="{BEE28DE4-49F9-E459-98BB-0CD23954F0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6942" y="2699834"/>
            <a:ext cx="2615870" cy="1674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54DA608A-4178-E7A8-06D1-01BF44768D5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flipH="1">
            <a:off x="6759927" y="2849246"/>
            <a:ext cx="2016752" cy="1576335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CEB78233-3083-7304-A342-BB217C7F8EF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87445" y="626114"/>
            <a:ext cx="2489234" cy="1945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4455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E326C3-B1FE-964D-FB58-A93C7898B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Webanwendungen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186C7FA0-6B44-111A-A1F6-F6D44AA88B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6962" y="373446"/>
            <a:ext cx="2695024" cy="269502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C6144710-8F06-BD14-0F74-AF3EAAEFC9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65" y="1795299"/>
            <a:ext cx="2254085" cy="1999778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6F293D96-8770-EBFB-0A9C-F587D8B53F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9981" y="895193"/>
            <a:ext cx="2935253" cy="2294254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C8E8DFB1-3812-2E7C-F89D-F14BC23597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02168" y="2759887"/>
            <a:ext cx="3288649" cy="2294255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1E51FE24-8333-F033-130C-CF1CCEF65A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2545" y="2759887"/>
            <a:ext cx="2044920" cy="2086076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AC71CFB2-6877-F935-89BF-9CC284CC84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6051" y="895193"/>
            <a:ext cx="2695024" cy="2236749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1022A5E3-2280-21A4-0F8C-9D7ABAB4701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29561" y="1722597"/>
            <a:ext cx="2935254" cy="2417802"/>
          </a:xfrm>
          <a:prstGeom prst="rect">
            <a:avLst/>
          </a:prstGeom>
        </p:spPr>
      </p:pic>
      <p:pic>
        <p:nvPicPr>
          <p:cNvPr id="1026" name="Picture 2" descr="petclinic-screenshot">
            <a:extLst>
              <a:ext uri="{FF2B5EF4-FFF2-40B4-BE49-F238E27FC236}">
                <a16:creationId xmlns:a16="http://schemas.microsoft.com/office/drawing/2014/main" id="{BEE28DE4-49F9-E459-98BB-0CD23954F0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6942" y="2699834"/>
            <a:ext cx="2615870" cy="1674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54DA608A-4178-E7A8-06D1-01BF44768D5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flipH="1">
            <a:off x="6759927" y="2849246"/>
            <a:ext cx="2016752" cy="1576335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CEB78233-3083-7304-A342-BB217C7F8EF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87445" y="626114"/>
            <a:ext cx="2489234" cy="1945636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028EACD0-783E-F527-4ADF-32CF4D0D91D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25348" y="1855858"/>
            <a:ext cx="2559796" cy="2504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4240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E326C3-B1FE-964D-FB58-A93C7898B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Webanwendungen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3F17967-8C06-59B9-AAD1-ECD6E3F5C5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7445" y="626114"/>
            <a:ext cx="2489234" cy="1945636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50763B04-5C93-FE2A-F88A-1042B799CF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759927" y="2849246"/>
            <a:ext cx="2016752" cy="1576335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186C7FA0-6B44-111A-A1F6-F6D44AA88B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6962" y="373446"/>
            <a:ext cx="2695024" cy="269502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C6144710-8F06-BD14-0F74-AF3EAAEFC9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65" y="1795299"/>
            <a:ext cx="2254085" cy="1999778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6F293D96-8770-EBFB-0A9C-F587D8B53F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99981" y="895193"/>
            <a:ext cx="2935253" cy="2294254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C8E8DFB1-3812-2E7C-F89D-F14BC23597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02168" y="2759887"/>
            <a:ext cx="3288649" cy="2294255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1E51FE24-8333-F033-130C-CF1CCEF65AD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2545" y="2759887"/>
            <a:ext cx="2044920" cy="2086076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AC71CFB2-6877-F935-89BF-9CC284CC843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6051" y="895193"/>
            <a:ext cx="2695024" cy="2236749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1022A5E3-2280-21A4-0F8C-9D7ABAB4701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29561" y="1722597"/>
            <a:ext cx="2935254" cy="2417802"/>
          </a:xfrm>
          <a:prstGeom prst="rect">
            <a:avLst/>
          </a:prstGeom>
        </p:spPr>
      </p:pic>
      <p:pic>
        <p:nvPicPr>
          <p:cNvPr id="1026" name="Picture 2" descr="petclinic-screenshot">
            <a:extLst>
              <a:ext uri="{FF2B5EF4-FFF2-40B4-BE49-F238E27FC236}">
                <a16:creationId xmlns:a16="http://schemas.microsoft.com/office/drawing/2014/main" id="{BEE28DE4-49F9-E459-98BB-0CD23954F0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6942" y="2699834"/>
            <a:ext cx="2615870" cy="1674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06C0DA58-4C61-EDC1-F448-5B77C567F83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25348" y="1855858"/>
            <a:ext cx="2559796" cy="2504628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43F8454C-5445-0324-C599-A33945F2A850}"/>
              </a:ext>
            </a:extLst>
          </p:cNvPr>
          <p:cNvSpPr txBox="1"/>
          <p:nvPr/>
        </p:nvSpPr>
        <p:spPr>
          <a:xfrm rot="21030843">
            <a:off x="748368" y="758694"/>
            <a:ext cx="6623929" cy="646331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3600" b="1" i="1" dirty="0">
                <a:solidFill>
                  <a:srgbClr val="5AB88F"/>
                </a:solidFill>
                <a:latin typeface="Source Sans Pro SemiBold" panose="020B0503030403020204" pitchFamily="34" charset="0"/>
              </a:rPr>
              <a:t>Die</a:t>
            </a:r>
            <a:r>
              <a:rPr lang="de-DE" sz="36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 Webanwendung gibt es nicht</a:t>
            </a:r>
          </a:p>
        </p:txBody>
      </p:sp>
    </p:spTree>
    <p:extLst>
      <p:ext uri="{BB962C8B-B14F-4D97-AF65-F5344CB8AC3E}">
        <p14:creationId xmlns:p14="http://schemas.microsoft.com/office/powerpoint/2010/main" val="9726923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E326C3-B1FE-964D-FB58-A93C7898B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Webanwendungen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3F17967-8C06-59B9-AAD1-ECD6E3F5C5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7445" y="626114"/>
            <a:ext cx="2489234" cy="1945636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50763B04-5C93-FE2A-F88A-1042B799CF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759927" y="2849246"/>
            <a:ext cx="2016752" cy="1576335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186C7FA0-6B44-111A-A1F6-F6D44AA88B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6962" y="373446"/>
            <a:ext cx="2695024" cy="269502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C6144710-8F06-BD14-0F74-AF3EAAEFC9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65" y="1795299"/>
            <a:ext cx="2254085" cy="1999778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6F293D96-8770-EBFB-0A9C-F587D8B53F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99981" y="895193"/>
            <a:ext cx="2935253" cy="2294254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C8E8DFB1-3812-2E7C-F89D-F14BC23597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02168" y="2759887"/>
            <a:ext cx="3288649" cy="2294255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1E51FE24-8333-F033-130C-CF1CCEF65AD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2545" y="2759887"/>
            <a:ext cx="2044920" cy="2086076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AC71CFB2-6877-F935-89BF-9CC284CC843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6051" y="895193"/>
            <a:ext cx="2695024" cy="2236749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1022A5E3-2280-21A4-0F8C-9D7ABAB4701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29561" y="1722597"/>
            <a:ext cx="2935254" cy="2417802"/>
          </a:xfrm>
          <a:prstGeom prst="rect">
            <a:avLst/>
          </a:prstGeom>
        </p:spPr>
      </p:pic>
      <p:pic>
        <p:nvPicPr>
          <p:cNvPr id="1026" name="Picture 2" descr="petclinic-screenshot">
            <a:extLst>
              <a:ext uri="{FF2B5EF4-FFF2-40B4-BE49-F238E27FC236}">
                <a16:creationId xmlns:a16="http://schemas.microsoft.com/office/drawing/2014/main" id="{BEE28DE4-49F9-E459-98BB-0CD23954F0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6942" y="2699834"/>
            <a:ext cx="2615870" cy="1674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06C0DA58-4C61-EDC1-F448-5B77C567F83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25348" y="1855858"/>
            <a:ext cx="2559796" cy="2504628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E74BDD42-3790-AFEA-8BF0-2EE0E324EFEF}"/>
              </a:ext>
            </a:extLst>
          </p:cNvPr>
          <p:cNvSpPr txBox="1"/>
          <p:nvPr/>
        </p:nvSpPr>
        <p:spPr>
          <a:xfrm rot="21030843">
            <a:off x="378722" y="1834035"/>
            <a:ext cx="7960834" cy="646331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36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...aber: </a:t>
            </a:r>
            <a:r>
              <a:rPr lang="de-DE" sz="16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(fast)</a:t>
            </a:r>
            <a:r>
              <a:rPr lang="de-DE" sz="36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 alle brauchen </a:t>
            </a:r>
            <a:r>
              <a:rPr lang="de-DE" sz="3600" b="1" dirty="0">
                <a:solidFill>
                  <a:srgbClr val="9E60B8"/>
                </a:solidFill>
                <a:latin typeface="Source Sans Pro SemiBold" panose="020B0503030403020204" pitchFamily="34" charset="0"/>
              </a:rPr>
              <a:t>JavaScript</a:t>
            </a:r>
            <a:r>
              <a:rPr lang="de-DE" sz="36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 🙀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43F8454C-5445-0324-C599-A33945F2A850}"/>
              </a:ext>
            </a:extLst>
          </p:cNvPr>
          <p:cNvSpPr txBox="1"/>
          <p:nvPr/>
        </p:nvSpPr>
        <p:spPr>
          <a:xfrm rot="21030843">
            <a:off x="748368" y="758694"/>
            <a:ext cx="6623929" cy="646331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3600" b="1" i="1" dirty="0">
                <a:solidFill>
                  <a:srgbClr val="5AB88F"/>
                </a:solidFill>
                <a:latin typeface="Source Sans Pro SemiBold" panose="020B0503030403020204" pitchFamily="34" charset="0"/>
              </a:rPr>
              <a:t>Die</a:t>
            </a:r>
            <a:r>
              <a:rPr lang="de-DE" sz="36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 Webanwendung gibt es nicht</a:t>
            </a:r>
          </a:p>
        </p:txBody>
      </p:sp>
    </p:spTree>
    <p:extLst>
      <p:ext uri="{BB962C8B-B14F-4D97-AF65-F5344CB8AC3E}">
        <p14:creationId xmlns:p14="http://schemas.microsoft.com/office/powerpoint/2010/main" val="27202773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E326C3-B1FE-964D-FB58-A93C7898B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Webanwendungen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3F17967-8C06-59B9-AAD1-ECD6E3F5C5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7445" y="626114"/>
            <a:ext cx="2489234" cy="1945636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50763B04-5C93-FE2A-F88A-1042B799CF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759927" y="2849246"/>
            <a:ext cx="2016752" cy="1576335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186C7FA0-6B44-111A-A1F6-F6D44AA88B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6962" y="373446"/>
            <a:ext cx="2695024" cy="269502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C6144710-8F06-BD14-0F74-AF3EAAEFC9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65" y="1795299"/>
            <a:ext cx="2254085" cy="1999778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6F293D96-8770-EBFB-0A9C-F587D8B53F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99981" y="895193"/>
            <a:ext cx="2935253" cy="2294254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C8E8DFB1-3812-2E7C-F89D-F14BC23597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02168" y="2759887"/>
            <a:ext cx="3288649" cy="2294255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1E51FE24-8333-F033-130C-CF1CCEF65AD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2545" y="2759887"/>
            <a:ext cx="2044920" cy="2086076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AC71CFB2-6877-F935-89BF-9CC284CC843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6051" y="895193"/>
            <a:ext cx="2695024" cy="2236749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1022A5E3-2280-21A4-0F8C-9D7ABAB4701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29561" y="1722597"/>
            <a:ext cx="2935254" cy="2417802"/>
          </a:xfrm>
          <a:prstGeom prst="rect">
            <a:avLst/>
          </a:prstGeom>
        </p:spPr>
      </p:pic>
      <p:pic>
        <p:nvPicPr>
          <p:cNvPr id="1026" name="Picture 2" descr="petclinic-screenshot">
            <a:extLst>
              <a:ext uri="{FF2B5EF4-FFF2-40B4-BE49-F238E27FC236}">
                <a16:creationId xmlns:a16="http://schemas.microsoft.com/office/drawing/2014/main" id="{BEE28DE4-49F9-E459-98BB-0CD23954F0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6942" y="2699834"/>
            <a:ext cx="2615870" cy="1674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06C0DA58-4C61-EDC1-F448-5B77C567F83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25348" y="1855858"/>
            <a:ext cx="2559796" cy="2504628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B22CCE6D-5DF5-5E1D-DEB4-18F8EA98E0BE}"/>
              </a:ext>
            </a:extLst>
          </p:cNvPr>
          <p:cNvSpPr txBox="1"/>
          <p:nvPr/>
        </p:nvSpPr>
        <p:spPr>
          <a:xfrm rot="21030843">
            <a:off x="356324" y="2879119"/>
            <a:ext cx="8656537" cy="58477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32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...die Frage ist nicht: </a:t>
            </a:r>
            <a:r>
              <a:rPr lang="de-DE" sz="3200" b="1" dirty="0">
                <a:solidFill>
                  <a:srgbClr val="9E60B8"/>
                </a:solidFill>
                <a:latin typeface="Source Sans Pro SemiBold" panose="020B0503030403020204" pitchFamily="34" charset="0"/>
              </a:rPr>
              <a:t>ob</a:t>
            </a:r>
            <a:r>
              <a:rPr lang="de-DE" sz="32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, sondern </a:t>
            </a:r>
            <a:r>
              <a:rPr lang="de-DE" sz="3200" b="1" dirty="0">
                <a:solidFill>
                  <a:srgbClr val="FB8E20"/>
                </a:solidFill>
                <a:latin typeface="Source Sans Pro SemiBold" panose="020B0503030403020204" pitchFamily="34" charset="0"/>
              </a:rPr>
              <a:t>wo</a:t>
            </a:r>
            <a:r>
              <a:rPr lang="de-DE" sz="32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 und </a:t>
            </a:r>
            <a:r>
              <a:rPr lang="de-DE" sz="3200" b="1" dirty="0">
                <a:solidFill>
                  <a:srgbClr val="B04432"/>
                </a:solidFill>
                <a:latin typeface="Source Sans Pro SemiBold" panose="020B0503030403020204" pitchFamily="34" charset="0"/>
              </a:rPr>
              <a:t>wieviel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E74BDD42-3790-AFEA-8BF0-2EE0E324EFEF}"/>
              </a:ext>
            </a:extLst>
          </p:cNvPr>
          <p:cNvSpPr txBox="1"/>
          <p:nvPr/>
        </p:nvSpPr>
        <p:spPr>
          <a:xfrm rot="21030843">
            <a:off x="378722" y="1834035"/>
            <a:ext cx="7960834" cy="646331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36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...aber: </a:t>
            </a:r>
            <a:r>
              <a:rPr lang="de-DE" sz="16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(fast)</a:t>
            </a:r>
            <a:r>
              <a:rPr lang="de-DE" sz="36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 alle brauchen </a:t>
            </a:r>
            <a:r>
              <a:rPr lang="de-DE" sz="3600" b="1" dirty="0">
                <a:solidFill>
                  <a:srgbClr val="9E60B8"/>
                </a:solidFill>
                <a:latin typeface="Source Sans Pro SemiBold" panose="020B0503030403020204" pitchFamily="34" charset="0"/>
              </a:rPr>
              <a:t>JavaScript</a:t>
            </a:r>
            <a:r>
              <a:rPr lang="de-DE" sz="36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 🙀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43F8454C-5445-0324-C599-A33945F2A850}"/>
              </a:ext>
            </a:extLst>
          </p:cNvPr>
          <p:cNvSpPr txBox="1"/>
          <p:nvPr/>
        </p:nvSpPr>
        <p:spPr>
          <a:xfrm rot="21030843">
            <a:off x="748368" y="758694"/>
            <a:ext cx="6623929" cy="646331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3600" b="1" i="1" dirty="0">
                <a:solidFill>
                  <a:srgbClr val="5AB88F"/>
                </a:solidFill>
                <a:latin typeface="Source Sans Pro SemiBold" panose="020B0503030403020204" pitchFamily="34" charset="0"/>
              </a:rPr>
              <a:t>Die</a:t>
            </a:r>
            <a:r>
              <a:rPr lang="de-DE" sz="36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 Webanwendung gibt es nicht</a:t>
            </a:r>
          </a:p>
        </p:txBody>
      </p:sp>
    </p:spTree>
    <p:extLst>
      <p:ext uri="{BB962C8B-B14F-4D97-AF65-F5344CB8AC3E}">
        <p14:creationId xmlns:p14="http://schemas.microsoft.com/office/powerpoint/2010/main" val="598686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E326C3-B1FE-964D-FB58-A93C7898B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Webanwendungen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3F17967-8C06-59B9-AAD1-ECD6E3F5C5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7445" y="626114"/>
            <a:ext cx="2489234" cy="1945636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50763B04-5C93-FE2A-F88A-1042B799CF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759927" y="2849246"/>
            <a:ext cx="2016752" cy="1576335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186C7FA0-6B44-111A-A1F6-F6D44AA88B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6962" y="373446"/>
            <a:ext cx="2695024" cy="269502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C6144710-8F06-BD14-0F74-AF3EAAEFC9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65" y="1795299"/>
            <a:ext cx="2254085" cy="1999778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6F293D96-8770-EBFB-0A9C-F587D8B53F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99981" y="895193"/>
            <a:ext cx="2935253" cy="2294254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C8E8DFB1-3812-2E7C-F89D-F14BC23597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02168" y="2759887"/>
            <a:ext cx="3288649" cy="2294255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1E51FE24-8333-F033-130C-CF1CCEF65AD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2545" y="2759887"/>
            <a:ext cx="2044920" cy="2086076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AC71CFB2-6877-F935-89BF-9CC284CC843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6051" y="895193"/>
            <a:ext cx="2695024" cy="2236749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1022A5E3-2280-21A4-0F8C-9D7ABAB4701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29561" y="1722597"/>
            <a:ext cx="2935254" cy="2417802"/>
          </a:xfrm>
          <a:prstGeom prst="rect">
            <a:avLst/>
          </a:prstGeom>
        </p:spPr>
      </p:pic>
      <p:pic>
        <p:nvPicPr>
          <p:cNvPr id="1026" name="Picture 2" descr="petclinic-screenshot">
            <a:extLst>
              <a:ext uri="{FF2B5EF4-FFF2-40B4-BE49-F238E27FC236}">
                <a16:creationId xmlns:a16="http://schemas.microsoft.com/office/drawing/2014/main" id="{BEE28DE4-49F9-E459-98BB-0CD23954F0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6942" y="2699834"/>
            <a:ext cx="2615870" cy="1674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06C0DA58-4C61-EDC1-F448-5B77C567F83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25348" y="1855858"/>
            <a:ext cx="2559796" cy="2504628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B22CCE6D-5DF5-5E1D-DEB4-18F8EA98E0BE}"/>
              </a:ext>
            </a:extLst>
          </p:cNvPr>
          <p:cNvSpPr txBox="1"/>
          <p:nvPr/>
        </p:nvSpPr>
        <p:spPr>
          <a:xfrm rot="21030843">
            <a:off x="356324" y="2879119"/>
            <a:ext cx="8656537" cy="58477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32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...die Frage ist nicht: </a:t>
            </a:r>
            <a:r>
              <a:rPr lang="de-DE" sz="3200" b="1" dirty="0">
                <a:solidFill>
                  <a:srgbClr val="9E60B8"/>
                </a:solidFill>
                <a:latin typeface="Source Sans Pro SemiBold" panose="020B0503030403020204" pitchFamily="34" charset="0"/>
              </a:rPr>
              <a:t>ob</a:t>
            </a:r>
            <a:r>
              <a:rPr lang="de-DE" sz="32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, sondern </a:t>
            </a:r>
            <a:r>
              <a:rPr lang="de-DE" sz="3200" b="1" dirty="0">
                <a:solidFill>
                  <a:srgbClr val="FB8E20"/>
                </a:solidFill>
                <a:latin typeface="Source Sans Pro SemiBold" panose="020B0503030403020204" pitchFamily="34" charset="0"/>
              </a:rPr>
              <a:t>wo</a:t>
            </a:r>
            <a:r>
              <a:rPr lang="de-DE" sz="32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 und </a:t>
            </a:r>
            <a:r>
              <a:rPr lang="de-DE" sz="3200" b="1" dirty="0">
                <a:solidFill>
                  <a:srgbClr val="B04432"/>
                </a:solidFill>
                <a:latin typeface="Source Sans Pro SemiBold" panose="020B0503030403020204" pitchFamily="34" charset="0"/>
              </a:rPr>
              <a:t>wieviel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E74BDD42-3790-AFEA-8BF0-2EE0E324EFEF}"/>
              </a:ext>
            </a:extLst>
          </p:cNvPr>
          <p:cNvSpPr txBox="1"/>
          <p:nvPr/>
        </p:nvSpPr>
        <p:spPr>
          <a:xfrm rot="21030843">
            <a:off x="378722" y="1834035"/>
            <a:ext cx="7960834" cy="646331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36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...aber: </a:t>
            </a:r>
            <a:r>
              <a:rPr lang="de-DE" sz="16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(fast)</a:t>
            </a:r>
            <a:r>
              <a:rPr lang="de-DE" sz="36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 alle brauchen </a:t>
            </a:r>
            <a:r>
              <a:rPr lang="de-DE" sz="3600" b="1" dirty="0">
                <a:solidFill>
                  <a:srgbClr val="9E60B8"/>
                </a:solidFill>
                <a:latin typeface="Source Sans Pro SemiBold" panose="020B0503030403020204" pitchFamily="34" charset="0"/>
              </a:rPr>
              <a:t>JavaScript</a:t>
            </a:r>
            <a:r>
              <a:rPr lang="de-DE" sz="36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 🙀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43F8454C-5445-0324-C599-A33945F2A850}"/>
              </a:ext>
            </a:extLst>
          </p:cNvPr>
          <p:cNvSpPr txBox="1"/>
          <p:nvPr/>
        </p:nvSpPr>
        <p:spPr>
          <a:xfrm rot="21030843">
            <a:off x="748368" y="758694"/>
            <a:ext cx="6623929" cy="646331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3600" b="1" i="1" dirty="0">
                <a:solidFill>
                  <a:srgbClr val="5AB88F"/>
                </a:solidFill>
                <a:latin typeface="Source Sans Pro SemiBold" panose="020B0503030403020204" pitchFamily="34" charset="0"/>
              </a:rPr>
              <a:t>Die</a:t>
            </a:r>
            <a:r>
              <a:rPr lang="de-DE" sz="36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 Webanwendung gibt es nicht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A2F8FE4C-66F9-D292-1916-D6F07F426E19}"/>
              </a:ext>
            </a:extLst>
          </p:cNvPr>
          <p:cNvSpPr txBox="1"/>
          <p:nvPr/>
        </p:nvSpPr>
        <p:spPr>
          <a:xfrm rot="21030843">
            <a:off x="1637113" y="3863811"/>
            <a:ext cx="6928500" cy="58477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32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...und wer es schreibt (oder erzeugt) </a:t>
            </a:r>
            <a:r>
              <a:rPr lang="de-DE" sz="24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😈</a:t>
            </a:r>
            <a:endParaRPr lang="de-DE" sz="3200" b="1" dirty="0">
              <a:solidFill>
                <a:srgbClr val="B04432"/>
              </a:solidFill>
              <a:latin typeface="Source Sans Pro SemiBold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75817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E326C3-B1FE-964D-FB58-A93C7898B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Webanwendungen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3F17967-8C06-59B9-AAD1-ECD6E3F5C5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7445" y="626114"/>
            <a:ext cx="2489234" cy="1945636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50763B04-5C93-FE2A-F88A-1042B799CF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759927" y="2849246"/>
            <a:ext cx="2016752" cy="1576335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186C7FA0-6B44-111A-A1F6-F6D44AA88B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6962" y="373446"/>
            <a:ext cx="2695024" cy="269502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C6144710-8F06-BD14-0F74-AF3EAAEFC9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65" y="1795299"/>
            <a:ext cx="2254085" cy="1999778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6F293D96-8770-EBFB-0A9C-F587D8B53F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99981" y="895193"/>
            <a:ext cx="2935253" cy="2294254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C8E8DFB1-3812-2E7C-F89D-F14BC23597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02168" y="2759887"/>
            <a:ext cx="3288649" cy="2294255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1E51FE24-8333-F033-130C-CF1CCEF65AD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2545" y="2759887"/>
            <a:ext cx="2044920" cy="2086076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AC71CFB2-6877-F935-89BF-9CC284CC843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6051" y="895193"/>
            <a:ext cx="2695024" cy="2236749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1022A5E3-2280-21A4-0F8C-9D7ABAB4701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29561" y="1722597"/>
            <a:ext cx="2935254" cy="2417802"/>
          </a:xfrm>
          <a:prstGeom prst="rect">
            <a:avLst/>
          </a:prstGeom>
        </p:spPr>
      </p:pic>
      <p:pic>
        <p:nvPicPr>
          <p:cNvPr id="1026" name="Picture 2" descr="petclinic-screenshot">
            <a:extLst>
              <a:ext uri="{FF2B5EF4-FFF2-40B4-BE49-F238E27FC236}">
                <a16:creationId xmlns:a16="http://schemas.microsoft.com/office/drawing/2014/main" id="{BEE28DE4-49F9-E459-98BB-0CD23954F0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6942" y="2699834"/>
            <a:ext cx="2615870" cy="1674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6201B0E7-E3D0-4E23-2524-D2BD5D01149B}"/>
              </a:ext>
            </a:extLst>
          </p:cNvPr>
          <p:cNvSpPr txBox="1"/>
          <p:nvPr/>
        </p:nvSpPr>
        <p:spPr>
          <a:xfrm rot="20837570">
            <a:off x="741289" y="2164975"/>
            <a:ext cx="7612982" cy="58477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32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These: ihr braucht eher JS, als ihr denkt 😈</a:t>
            </a:r>
            <a:endParaRPr lang="de-DE" sz="3200" b="1" dirty="0">
              <a:solidFill>
                <a:srgbClr val="B04432"/>
              </a:solidFill>
              <a:latin typeface="Source Sans Pro SemiBold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08750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E326C3-B1FE-964D-FB58-A93C7898B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Beispiel-Anwendung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BE357613-31CC-413D-16F8-EEAD70F4E45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4433745"/>
            <a:ext cx="8768862" cy="462697"/>
          </a:xfrm>
        </p:spPr>
        <p:txBody>
          <a:bodyPr/>
          <a:lstStyle/>
          <a:p>
            <a:pPr algn="ctr"/>
            <a:r>
              <a:rPr lang="de-DE" dirty="0"/>
              <a:t>http://localhost:8110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2039243A-69CC-5B87-793A-8281074851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5335" y="784776"/>
            <a:ext cx="3073330" cy="3573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5946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0" y="118077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3600" b="1" dirty="0">
                <a:solidFill>
                  <a:srgbClr val="1778B8"/>
                </a:solidFill>
                <a:latin typeface="Source Sans Pro" panose="020B0503030403020204" pitchFamily="34" charset="77"/>
              </a:rPr>
              <a:t>BEISPIEL-CODE</a:t>
            </a:r>
            <a:endParaRPr lang="de-DE" sz="2800" b="1" dirty="0">
              <a:solidFill>
                <a:srgbClr val="1778B8"/>
              </a:solidFill>
              <a:latin typeface="Source Sans Pro" panose="020B0503030403020204" pitchFamily="34" charset="77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A5FA985-EB83-7448-8A30-99EAEB71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071FB76F-3899-DBB1-E77C-A114AB9A3E61}"/>
              </a:ext>
            </a:extLst>
          </p:cNvPr>
          <p:cNvSpPr txBox="1"/>
          <p:nvPr/>
        </p:nvSpPr>
        <p:spPr>
          <a:xfrm>
            <a:off x="0" y="110509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dirty="0">
                <a:solidFill>
                  <a:srgbClr val="36544F"/>
                </a:solidFill>
              </a:rPr>
              <a:t>Ihr findet das "</a:t>
            </a:r>
            <a:r>
              <a:rPr lang="de-DE" sz="2400" dirty="0" err="1">
                <a:solidFill>
                  <a:srgbClr val="36544F"/>
                </a:solidFill>
              </a:rPr>
              <a:t>Recipify</a:t>
            </a:r>
            <a:r>
              <a:rPr lang="de-DE" sz="2400" dirty="0">
                <a:solidFill>
                  <a:srgbClr val="36544F"/>
                </a:solidFill>
              </a:rPr>
              <a:t>"-Beispiel hier: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6A4A3341-324C-5B94-DDD4-D5901B81F6E7}"/>
              </a:ext>
            </a:extLst>
          </p:cNvPr>
          <p:cNvSpPr txBox="1"/>
          <p:nvPr/>
        </p:nvSpPr>
        <p:spPr>
          <a:xfrm>
            <a:off x="375449" y="3814701"/>
            <a:ext cx="8393102" cy="461665"/>
          </a:xfrm>
          <a:prstGeom prst="rect">
            <a:avLst/>
          </a:prstGeom>
          <a:solidFill>
            <a:srgbClr val="FFFDF9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2400" dirty="0">
                <a:solidFill>
                  <a:srgbClr val="1778B8"/>
                </a:solidFill>
              </a:rPr>
              <a:t>https://</a:t>
            </a:r>
            <a:r>
              <a:rPr lang="de-DE" sz="2400" dirty="0" err="1">
                <a:solidFill>
                  <a:srgbClr val="1778B8"/>
                </a:solidFill>
              </a:rPr>
              <a:t>github.com</a:t>
            </a:r>
            <a:r>
              <a:rPr lang="de-DE" sz="2400" dirty="0">
                <a:solidFill>
                  <a:srgbClr val="1778B8"/>
                </a:solidFill>
              </a:rPr>
              <a:t>/</a:t>
            </a:r>
            <a:r>
              <a:rPr lang="de-DE" sz="2400" dirty="0" err="1">
                <a:solidFill>
                  <a:srgbClr val="1778B8"/>
                </a:solidFill>
              </a:rPr>
              <a:t>nilshartmann</a:t>
            </a:r>
            <a:r>
              <a:rPr lang="de-DE" sz="2400" dirty="0">
                <a:solidFill>
                  <a:srgbClr val="1778B8"/>
                </a:solidFill>
              </a:rPr>
              <a:t>/alles-</a:t>
            </a:r>
            <a:r>
              <a:rPr lang="de-DE" sz="2400" dirty="0" err="1">
                <a:solidFill>
                  <a:srgbClr val="1778B8"/>
                </a:solidFill>
              </a:rPr>
              <a:t>fullstack</a:t>
            </a:r>
            <a:endParaRPr lang="de-DE" sz="2400" dirty="0">
              <a:solidFill>
                <a:srgbClr val="1778B8"/>
              </a:solidFill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671FB31B-7E45-863C-4B8E-F39D9DB234AB}"/>
              </a:ext>
            </a:extLst>
          </p:cNvPr>
          <p:cNvSpPr txBox="1"/>
          <p:nvPr/>
        </p:nvSpPr>
        <p:spPr>
          <a:xfrm>
            <a:off x="375449" y="3508357"/>
            <a:ext cx="720320" cy="307777"/>
          </a:xfrm>
          <a:prstGeom prst="rect">
            <a:avLst/>
          </a:prstGeom>
          <a:solidFill>
            <a:srgbClr val="FFFDF9"/>
          </a:solidFill>
        </p:spPr>
        <p:txBody>
          <a:bodyPr wrap="square" rtlCol="0">
            <a:spAutoFit/>
          </a:bodyPr>
          <a:lstStyle/>
          <a:p>
            <a:r>
              <a:rPr lang="de-DE" sz="1400" dirty="0" err="1">
                <a:solidFill>
                  <a:srgbClr val="1778B8"/>
                </a:solidFill>
              </a:rPr>
              <a:t>Next.JS</a:t>
            </a:r>
            <a:endParaRPr lang="de-DE" sz="1400" dirty="0">
              <a:solidFill>
                <a:srgbClr val="1778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12920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E326C3-B1FE-964D-FB58-A93C7898B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Webanwendungen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6201B0E7-E3D0-4E23-2524-D2BD5D01149B}"/>
              </a:ext>
            </a:extLst>
          </p:cNvPr>
          <p:cNvSpPr txBox="1"/>
          <p:nvPr/>
        </p:nvSpPr>
        <p:spPr>
          <a:xfrm>
            <a:off x="581164" y="1351649"/>
            <a:ext cx="7981672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de-DE" sz="24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Es geht also "nur" darum, wie wir mit JavaScript umgehen:</a:t>
            </a:r>
          </a:p>
        </p:txBody>
      </p:sp>
    </p:spTree>
    <p:extLst>
      <p:ext uri="{BB962C8B-B14F-4D97-AF65-F5344CB8AC3E}">
        <p14:creationId xmlns:p14="http://schemas.microsoft.com/office/powerpoint/2010/main" val="25237320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60" dirty="0"/>
              <a:t>https://</a:t>
            </a:r>
            <a:r>
              <a:rPr lang="de-DE" spc="60" dirty="0" err="1"/>
              <a:t>nilshartmann.net</a:t>
            </a:r>
            <a:endParaRPr lang="de-DE" spc="60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4997BB58-D807-5249-0B3E-A62C93C8170A}"/>
              </a:ext>
            </a:extLst>
          </p:cNvPr>
          <p:cNvSpPr txBox="1"/>
          <p:nvPr/>
        </p:nvSpPr>
        <p:spPr>
          <a:xfrm>
            <a:off x="1" y="75100"/>
            <a:ext cx="9144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</a:p>
          <a:p>
            <a:pPr algn="ctr"/>
            <a:r>
              <a:rPr lang="de-DE" sz="16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nils@nilshartmann.net</a:t>
            </a:r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0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Freiberuflicher Entwickler, Architekt, Trainer aus Hamburg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980060ED-E66B-11AA-6B50-850B5E85BA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2572" y="2329806"/>
            <a:ext cx="1097332" cy="1600422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87A2A6EE-8AB9-F96A-8573-9A6388728F8F}"/>
              </a:ext>
            </a:extLst>
          </p:cNvPr>
          <p:cNvSpPr/>
          <p:nvPr/>
        </p:nvSpPr>
        <p:spPr>
          <a:xfrm>
            <a:off x="4698476" y="4042061"/>
            <a:ext cx="44455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b="1" dirty="0" err="1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reactbuch.de</a:t>
            </a:r>
            <a:endParaRPr lang="de-DE" b="1" dirty="0">
              <a:solidFill>
                <a:srgbClr val="B58900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123215C-EAB1-5D69-2E99-15DE7E8DCE75}"/>
              </a:ext>
            </a:extLst>
          </p:cNvPr>
          <p:cNvSpPr/>
          <p:nvPr/>
        </p:nvSpPr>
        <p:spPr>
          <a:xfrm>
            <a:off x="126476" y="4025678"/>
            <a:ext cx="44455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b="1" dirty="0" err="1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graphql.schule</a:t>
            </a:r>
            <a:r>
              <a:rPr lang="de-DE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/video-kurs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355CC1BB-4E36-90EC-C4F1-6435C560E1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2420" y="2311703"/>
            <a:ext cx="1619340" cy="1600422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2235D462-9427-CE42-30BF-E85CE71EDB92}"/>
              </a:ext>
            </a:extLst>
          </p:cNvPr>
          <p:cNvSpPr txBox="1"/>
          <p:nvPr/>
        </p:nvSpPr>
        <p:spPr>
          <a:xfrm>
            <a:off x="0" y="1538293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8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Java, Spring, GraphQL, </a:t>
            </a:r>
            <a:r>
              <a:rPr lang="de-DE" sz="1800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18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TypeScript</a:t>
            </a:r>
          </a:p>
        </p:txBody>
      </p:sp>
    </p:spTree>
    <p:extLst>
      <p:ext uri="{BB962C8B-B14F-4D97-AF65-F5344CB8AC3E}">
        <p14:creationId xmlns:p14="http://schemas.microsoft.com/office/powerpoint/2010/main" val="23240754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E326C3-B1FE-964D-FB58-A93C7898B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Webanwendungen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6201B0E7-E3D0-4E23-2524-D2BD5D01149B}"/>
              </a:ext>
            </a:extLst>
          </p:cNvPr>
          <p:cNvSpPr txBox="1"/>
          <p:nvPr/>
        </p:nvSpPr>
        <p:spPr>
          <a:xfrm>
            <a:off x="581164" y="1351649"/>
            <a:ext cx="7981672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de-DE" sz="24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Es geht also "nur" darum, wie wir mit JavaScript umgehen: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49D0C805-3A7E-1A4E-6E9A-50F001193AE8}"/>
              </a:ext>
            </a:extLst>
          </p:cNvPr>
          <p:cNvSpPr txBox="1"/>
          <p:nvPr/>
        </p:nvSpPr>
        <p:spPr>
          <a:xfrm>
            <a:off x="1367434" y="2720255"/>
            <a:ext cx="6409127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de-DE" sz="24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Welche Konsequenz hat JavaScript </a:t>
            </a:r>
            <a:r>
              <a:rPr lang="de-DE" sz="2400" b="1" dirty="0">
                <a:solidFill>
                  <a:srgbClr val="FB8E20"/>
                </a:solidFill>
                <a:latin typeface="Source Sans Pro SemiBold" panose="020B0503030403020204" pitchFamily="34" charset="0"/>
              </a:rPr>
              <a:t>zur Laufzeit</a:t>
            </a:r>
          </a:p>
        </p:txBody>
      </p:sp>
    </p:spTree>
    <p:extLst>
      <p:ext uri="{BB962C8B-B14F-4D97-AF65-F5344CB8AC3E}">
        <p14:creationId xmlns:p14="http://schemas.microsoft.com/office/powerpoint/2010/main" val="9906961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E326C3-B1FE-964D-FB58-A93C7898B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Webanwendungen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6201B0E7-E3D0-4E23-2524-D2BD5D01149B}"/>
              </a:ext>
            </a:extLst>
          </p:cNvPr>
          <p:cNvSpPr txBox="1"/>
          <p:nvPr/>
        </p:nvSpPr>
        <p:spPr>
          <a:xfrm>
            <a:off x="581164" y="1351649"/>
            <a:ext cx="7981672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de-DE" sz="24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Es geht also "nur" darum, wie wir mit JavaScript umgehen: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49D0C805-3A7E-1A4E-6E9A-50F001193AE8}"/>
              </a:ext>
            </a:extLst>
          </p:cNvPr>
          <p:cNvSpPr txBox="1"/>
          <p:nvPr/>
        </p:nvSpPr>
        <p:spPr>
          <a:xfrm>
            <a:off x="1367434" y="2720255"/>
            <a:ext cx="6409127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de-DE" sz="24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Welche Konsequenz hat JavaScript </a:t>
            </a:r>
            <a:r>
              <a:rPr lang="de-DE" sz="2400" b="1" dirty="0">
                <a:solidFill>
                  <a:srgbClr val="FB8E20"/>
                </a:solidFill>
                <a:latin typeface="Source Sans Pro SemiBold" panose="020B0503030403020204" pitchFamily="34" charset="0"/>
              </a:rPr>
              <a:t>zur Laufzeit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B450BEE6-ECE1-AAD0-D3D7-BBD98955971D}"/>
              </a:ext>
            </a:extLst>
          </p:cNvPr>
          <p:cNvSpPr txBox="1"/>
          <p:nvPr/>
        </p:nvSpPr>
        <p:spPr>
          <a:xfrm>
            <a:off x="1805056" y="3969387"/>
            <a:ext cx="5533887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de-DE" sz="24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...und bereits während der </a:t>
            </a:r>
            <a:r>
              <a:rPr lang="de-DE" sz="2400" b="1" dirty="0">
                <a:solidFill>
                  <a:srgbClr val="9E60B8"/>
                </a:solidFill>
                <a:latin typeface="Source Sans Pro SemiBold" panose="020B0503030403020204" pitchFamily="34" charset="0"/>
              </a:rPr>
              <a:t>Entwicklung?</a:t>
            </a:r>
          </a:p>
        </p:txBody>
      </p:sp>
    </p:spTree>
    <p:extLst>
      <p:ext uri="{BB962C8B-B14F-4D97-AF65-F5344CB8AC3E}">
        <p14:creationId xmlns:p14="http://schemas.microsoft.com/office/powerpoint/2010/main" val="27804743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E326C3-B1FE-964D-FB58-A93C7898B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Webanwendungen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6201B0E7-E3D0-4E23-2524-D2BD5D01149B}"/>
              </a:ext>
            </a:extLst>
          </p:cNvPr>
          <p:cNvSpPr txBox="1"/>
          <p:nvPr/>
        </p:nvSpPr>
        <p:spPr>
          <a:xfrm>
            <a:off x="339911" y="883022"/>
            <a:ext cx="5019323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Klassische serverseitige Anwendung...</a:t>
            </a:r>
          </a:p>
        </p:txBody>
      </p:sp>
    </p:spTree>
    <p:extLst>
      <p:ext uri="{BB962C8B-B14F-4D97-AF65-F5344CB8AC3E}">
        <p14:creationId xmlns:p14="http://schemas.microsoft.com/office/powerpoint/2010/main" val="715212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E326C3-B1FE-964D-FB58-A93C7898B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Webanwendungen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6201B0E7-E3D0-4E23-2524-D2BD5D01149B}"/>
              </a:ext>
            </a:extLst>
          </p:cNvPr>
          <p:cNvSpPr txBox="1"/>
          <p:nvPr/>
        </p:nvSpPr>
        <p:spPr>
          <a:xfrm>
            <a:off x="339911" y="883022"/>
            <a:ext cx="5019323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Klassische serverseitige Anwendung...</a:t>
            </a:r>
          </a:p>
        </p:txBody>
      </p:sp>
      <p:sp>
        <p:nvSpPr>
          <p:cNvPr id="14" name="Inhaltsplatzhalter 2">
            <a:extLst>
              <a:ext uri="{FF2B5EF4-FFF2-40B4-BE49-F238E27FC236}">
                <a16:creationId xmlns:a16="http://schemas.microsoft.com/office/drawing/2014/main" id="{0D30AE48-77C8-20D2-31FC-A19F8109359D}"/>
              </a:ext>
            </a:extLst>
          </p:cNvPr>
          <p:cNvSpPr txBox="1">
            <a:spLocks/>
          </p:cNvSpPr>
          <p:nvPr/>
        </p:nvSpPr>
        <p:spPr>
          <a:xfrm>
            <a:off x="285106" y="2804499"/>
            <a:ext cx="8858894" cy="23400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  <a:p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Typische Vertreter zum Beispiel Spring MVC, PHP, .NET, </a:t>
            </a:r>
            <a:r>
              <a:rPr lang="de-DE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Node.JS</a:t>
            </a:r>
            <a:endParaRPr lang="de-DE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Oft Model-View-Controller (MVC) Pattern</a:t>
            </a:r>
          </a:p>
          <a:p>
            <a:pPr>
              <a:lnSpc>
                <a:spcPct val="120000"/>
              </a:lnSpc>
            </a:pPr>
            <a:r>
              <a:rPr lang="de-DE" sz="21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Templatesprache</a:t>
            </a:r>
            <a:r>
              <a:rPr lang="de-DE" sz="21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(z.B. </a:t>
            </a:r>
            <a:r>
              <a:rPr lang="de-DE" sz="21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Thymeleaf</a:t>
            </a:r>
            <a:r>
              <a:rPr lang="de-DE" sz="21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, </a:t>
            </a:r>
            <a:r>
              <a:rPr lang="de-DE" sz="21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Handlebars</a:t>
            </a:r>
            <a:r>
              <a:rPr lang="de-DE" sz="21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07003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E326C3-B1FE-964D-FB58-A93C7898B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Webanwendungen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6201B0E7-E3D0-4E23-2524-D2BD5D01149B}"/>
              </a:ext>
            </a:extLst>
          </p:cNvPr>
          <p:cNvSpPr txBox="1"/>
          <p:nvPr/>
        </p:nvSpPr>
        <p:spPr>
          <a:xfrm>
            <a:off x="339911" y="883022"/>
            <a:ext cx="5214889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Unser Server erzeugt eine HTML-Seite...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5BE6EAAA-0349-FA36-1BE2-F983B9909F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911" y="1635040"/>
            <a:ext cx="3069861" cy="3319896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2039243A-69CC-5B87-793A-8281074851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3046" y="1344687"/>
            <a:ext cx="3073330" cy="3573948"/>
          </a:xfrm>
          <a:prstGeom prst="rect">
            <a:avLst/>
          </a:prstGeom>
        </p:spPr>
      </p:pic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509C851A-192D-0371-947B-E0BB5A60DBF4}"/>
              </a:ext>
            </a:extLst>
          </p:cNvPr>
          <p:cNvCxnSpPr>
            <a:cxnSpLocks/>
          </p:cNvCxnSpPr>
          <p:nvPr/>
        </p:nvCxnSpPr>
        <p:spPr>
          <a:xfrm>
            <a:off x="3630955" y="3179036"/>
            <a:ext cx="1701621" cy="0"/>
          </a:xfrm>
          <a:prstGeom prst="straightConnector1">
            <a:avLst/>
          </a:prstGeom>
          <a:ln w="69850">
            <a:solidFill>
              <a:srgbClr val="B0443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51527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rafik 19">
            <a:extLst>
              <a:ext uri="{FF2B5EF4-FFF2-40B4-BE49-F238E27FC236}">
                <a16:creationId xmlns:a16="http://schemas.microsoft.com/office/drawing/2014/main" id="{DFCAA3CE-C144-7AC8-017E-96A3306412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3046" y="1344687"/>
            <a:ext cx="3073330" cy="357394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AE326C3-B1FE-964D-FB58-A93C7898B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Webanwendungen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6201B0E7-E3D0-4E23-2524-D2BD5D01149B}"/>
              </a:ext>
            </a:extLst>
          </p:cNvPr>
          <p:cNvSpPr txBox="1"/>
          <p:nvPr/>
        </p:nvSpPr>
        <p:spPr>
          <a:xfrm>
            <a:off x="339911" y="883022"/>
            <a:ext cx="4136069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...die ist aber komplett statisch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05161DAE-33C5-2090-5797-94488EFAEE54}"/>
              </a:ext>
            </a:extLst>
          </p:cNvPr>
          <p:cNvSpPr txBox="1"/>
          <p:nvPr/>
        </p:nvSpPr>
        <p:spPr>
          <a:xfrm>
            <a:off x="10075492" y="1922804"/>
            <a:ext cx="184731" cy="461665"/>
          </a:xfrm>
          <a:prstGeom prst="rect">
            <a:avLst/>
          </a:prstGeom>
          <a:solidFill>
            <a:srgbClr val="FFFDF9"/>
          </a:solidFill>
        </p:spPr>
        <p:txBody>
          <a:bodyPr wrap="none" rtlCol="0">
            <a:spAutoFit/>
          </a:bodyPr>
          <a:lstStyle/>
          <a:p>
            <a:pPr algn="l"/>
            <a:endParaRPr lang="de-DE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61576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rafik 19">
            <a:extLst>
              <a:ext uri="{FF2B5EF4-FFF2-40B4-BE49-F238E27FC236}">
                <a16:creationId xmlns:a16="http://schemas.microsoft.com/office/drawing/2014/main" id="{DFCAA3CE-C144-7AC8-017E-96A3306412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3046" y="1344687"/>
            <a:ext cx="3073330" cy="357394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AE326C3-B1FE-964D-FB58-A93C7898B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Webanwendungen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6201B0E7-E3D0-4E23-2524-D2BD5D01149B}"/>
              </a:ext>
            </a:extLst>
          </p:cNvPr>
          <p:cNvSpPr txBox="1"/>
          <p:nvPr/>
        </p:nvSpPr>
        <p:spPr>
          <a:xfrm>
            <a:off x="339911" y="883022"/>
            <a:ext cx="4136069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...die ist aber komplett statisch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3A3C62E2-D4CD-5C57-F843-8CDD600DB28F}"/>
              </a:ext>
            </a:extLst>
          </p:cNvPr>
          <p:cNvSpPr/>
          <p:nvPr/>
        </p:nvSpPr>
        <p:spPr>
          <a:xfrm>
            <a:off x="7477570" y="2042445"/>
            <a:ext cx="435836" cy="196553"/>
          </a:xfrm>
          <a:prstGeom prst="rect">
            <a:avLst/>
          </a:prstGeom>
          <a:noFill/>
          <a:ln w="31750">
            <a:solidFill>
              <a:srgbClr val="9E60B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05161DAE-33C5-2090-5797-94488EFAEE54}"/>
              </a:ext>
            </a:extLst>
          </p:cNvPr>
          <p:cNvSpPr txBox="1"/>
          <p:nvPr/>
        </p:nvSpPr>
        <p:spPr>
          <a:xfrm>
            <a:off x="10075492" y="1922804"/>
            <a:ext cx="184731" cy="461665"/>
          </a:xfrm>
          <a:prstGeom prst="rect">
            <a:avLst/>
          </a:prstGeom>
          <a:solidFill>
            <a:srgbClr val="FFFDF9"/>
          </a:solidFill>
        </p:spPr>
        <p:txBody>
          <a:bodyPr wrap="none" rtlCol="0">
            <a:spAutoFit/>
          </a:bodyPr>
          <a:lstStyle/>
          <a:p>
            <a:pPr algn="l"/>
            <a:endParaRPr lang="de-DE" sz="2400" dirty="0">
              <a:solidFill>
                <a:srgbClr val="FF0000"/>
              </a:solidFill>
            </a:endParaRP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0F6B6754-72E5-1D95-F61F-944734497F12}"/>
              </a:ext>
            </a:extLst>
          </p:cNvPr>
          <p:cNvSpPr/>
          <p:nvPr/>
        </p:nvSpPr>
        <p:spPr>
          <a:xfrm>
            <a:off x="6634752" y="2734847"/>
            <a:ext cx="842818" cy="196553"/>
          </a:xfrm>
          <a:prstGeom prst="rect">
            <a:avLst/>
          </a:prstGeom>
          <a:noFill/>
          <a:ln w="31750">
            <a:solidFill>
              <a:srgbClr val="9E60B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E96FA7CC-296C-236F-D611-96EA7095C8C3}"/>
              </a:ext>
            </a:extLst>
          </p:cNvPr>
          <p:cNvSpPr/>
          <p:nvPr/>
        </p:nvSpPr>
        <p:spPr>
          <a:xfrm>
            <a:off x="6259288" y="4722082"/>
            <a:ext cx="1654118" cy="196553"/>
          </a:xfrm>
          <a:prstGeom prst="rect">
            <a:avLst/>
          </a:prstGeom>
          <a:noFill/>
          <a:ln w="31750">
            <a:solidFill>
              <a:srgbClr val="9E60B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74350C0A-DEBE-B0EC-5D8A-7B754050B243}"/>
              </a:ext>
            </a:extLst>
          </p:cNvPr>
          <p:cNvSpPr txBox="1">
            <a:spLocks/>
          </p:cNvSpPr>
          <p:nvPr/>
        </p:nvSpPr>
        <p:spPr>
          <a:xfrm>
            <a:off x="285106" y="2804499"/>
            <a:ext cx="5115836" cy="23400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Interaktion per </a:t>
            </a:r>
            <a:r>
              <a:rPr lang="de-DE" dirty="0">
                <a:solidFill>
                  <a:srgbClr val="9E60B8"/>
                </a:solidFill>
                <a:latin typeface="Source Sans Pro" panose="020B0503030403020204" pitchFamily="34" charset="0"/>
              </a:rPr>
              <a:t>Link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99025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rafik 19">
            <a:extLst>
              <a:ext uri="{FF2B5EF4-FFF2-40B4-BE49-F238E27FC236}">
                <a16:creationId xmlns:a16="http://schemas.microsoft.com/office/drawing/2014/main" id="{DFCAA3CE-C144-7AC8-017E-96A3306412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3046" y="1344687"/>
            <a:ext cx="3073330" cy="357394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AE326C3-B1FE-964D-FB58-A93C7898B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Webanwendungen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6201B0E7-E3D0-4E23-2524-D2BD5D01149B}"/>
              </a:ext>
            </a:extLst>
          </p:cNvPr>
          <p:cNvSpPr txBox="1"/>
          <p:nvPr/>
        </p:nvSpPr>
        <p:spPr>
          <a:xfrm>
            <a:off x="339911" y="883022"/>
            <a:ext cx="4136069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...die ist aber komplett statisch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05161DAE-33C5-2090-5797-94488EFAEE54}"/>
              </a:ext>
            </a:extLst>
          </p:cNvPr>
          <p:cNvSpPr txBox="1"/>
          <p:nvPr/>
        </p:nvSpPr>
        <p:spPr>
          <a:xfrm>
            <a:off x="10075492" y="1922804"/>
            <a:ext cx="184731" cy="461665"/>
          </a:xfrm>
          <a:prstGeom prst="rect">
            <a:avLst/>
          </a:prstGeom>
          <a:solidFill>
            <a:srgbClr val="FFFDF9"/>
          </a:solidFill>
        </p:spPr>
        <p:txBody>
          <a:bodyPr wrap="none" rtlCol="0">
            <a:spAutoFit/>
          </a:bodyPr>
          <a:lstStyle/>
          <a:p>
            <a:pPr algn="l"/>
            <a:endParaRPr lang="de-DE" sz="2400" dirty="0">
              <a:solidFill>
                <a:srgbClr val="FF0000"/>
              </a:solidFill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F84815F9-0153-F97E-9E58-A4E373EB11D1}"/>
              </a:ext>
            </a:extLst>
          </p:cNvPr>
          <p:cNvSpPr/>
          <p:nvPr/>
        </p:nvSpPr>
        <p:spPr>
          <a:xfrm>
            <a:off x="7652758" y="1649154"/>
            <a:ext cx="933617" cy="196553"/>
          </a:xfrm>
          <a:prstGeom prst="rect">
            <a:avLst/>
          </a:prstGeom>
          <a:noFill/>
          <a:ln w="31750">
            <a:solidFill>
              <a:srgbClr val="B0443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A4249B88-E8F9-68BC-4E74-6DF7AAE6F02D}"/>
              </a:ext>
            </a:extLst>
          </p:cNvPr>
          <p:cNvSpPr txBox="1">
            <a:spLocks/>
          </p:cNvSpPr>
          <p:nvPr/>
        </p:nvSpPr>
        <p:spPr>
          <a:xfrm>
            <a:off x="285106" y="2804499"/>
            <a:ext cx="5115836" cy="23400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Interaktion per </a:t>
            </a:r>
            <a:r>
              <a:rPr lang="de-DE" dirty="0">
                <a:solidFill>
                  <a:srgbClr val="9E60B8"/>
                </a:solidFill>
                <a:latin typeface="Source Sans Pro" panose="020B0503030403020204" pitchFamily="34" charset="0"/>
              </a:rPr>
              <a:t>Link</a:t>
            </a:r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oder</a:t>
            </a:r>
            <a:r>
              <a:rPr lang="de-DE" sz="2100" dirty="0">
                <a:solidFill>
                  <a:srgbClr val="9E60B8"/>
                </a:solidFill>
                <a:latin typeface="Source Sans Pro" panose="020B0503030403020204" pitchFamily="34" charset="0"/>
              </a:rPr>
              <a:t> </a:t>
            </a:r>
            <a:r>
              <a:rPr lang="de-DE" sz="2100" dirty="0">
                <a:solidFill>
                  <a:srgbClr val="B04432"/>
                </a:solidFill>
                <a:latin typeface="Source Sans Pro" panose="020B0503030403020204" pitchFamily="34" charset="0"/>
              </a:rPr>
              <a:t>F</a:t>
            </a:r>
            <a:r>
              <a:rPr lang="de-DE" dirty="0">
                <a:solidFill>
                  <a:srgbClr val="B04432"/>
                </a:solidFill>
                <a:latin typeface="Source Sans Pro" panose="020B0503030403020204" pitchFamily="34" charset="0"/>
              </a:rPr>
              <a:t>ormular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27504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rafik 19">
            <a:extLst>
              <a:ext uri="{FF2B5EF4-FFF2-40B4-BE49-F238E27FC236}">
                <a16:creationId xmlns:a16="http://schemas.microsoft.com/office/drawing/2014/main" id="{DFCAA3CE-C144-7AC8-017E-96A3306412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3046" y="1344687"/>
            <a:ext cx="3073330" cy="357394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AE326C3-B1FE-964D-FB58-A93C7898B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Webanwendungen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6201B0E7-E3D0-4E23-2524-D2BD5D01149B}"/>
              </a:ext>
            </a:extLst>
          </p:cNvPr>
          <p:cNvSpPr txBox="1"/>
          <p:nvPr/>
        </p:nvSpPr>
        <p:spPr>
          <a:xfrm>
            <a:off x="339911" y="883022"/>
            <a:ext cx="4136069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...die ist aber komplett statisch</a:t>
            </a:r>
          </a:p>
        </p:txBody>
      </p:sp>
      <p:sp>
        <p:nvSpPr>
          <p:cNvPr id="15" name="Inhaltsplatzhalter 2">
            <a:extLst>
              <a:ext uri="{FF2B5EF4-FFF2-40B4-BE49-F238E27FC236}">
                <a16:creationId xmlns:a16="http://schemas.microsoft.com/office/drawing/2014/main" id="{298D9794-9568-22D6-F1F9-2480D159A55D}"/>
              </a:ext>
            </a:extLst>
          </p:cNvPr>
          <p:cNvSpPr txBox="1">
            <a:spLocks/>
          </p:cNvSpPr>
          <p:nvPr/>
        </p:nvSpPr>
        <p:spPr>
          <a:xfrm>
            <a:off x="285106" y="2804499"/>
            <a:ext cx="5115836" cy="23400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Interaktion per </a:t>
            </a:r>
            <a:r>
              <a:rPr lang="de-DE" dirty="0">
                <a:solidFill>
                  <a:srgbClr val="9E60B8"/>
                </a:solidFill>
                <a:latin typeface="Source Sans Pro" panose="020B0503030403020204" pitchFamily="34" charset="0"/>
              </a:rPr>
              <a:t>Link</a:t>
            </a:r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oder</a:t>
            </a:r>
            <a:r>
              <a:rPr lang="de-DE" sz="2100" dirty="0">
                <a:solidFill>
                  <a:srgbClr val="9E60B8"/>
                </a:solidFill>
                <a:latin typeface="Source Sans Pro" panose="020B0503030403020204" pitchFamily="34" charset="0"/>
              </a:rPr>
              <a:t> </a:t>
            </a:r>
            <a:r>
              <a:rPr lang="de-DE" sz="2100" dirty="0">
                <a:solidFill>
                  <a:srgbClr val="B04432"/>
                </a:solidFill>
                <a:latin typeface="Source Sans Pro" panose="020B0503030403020204" pitchFamily="34" charset="0"/>
              </a:rPr>
              <a:t>F</a:t>
            </a:r>
            <a:r>
              <a:rPr lang="de-DE" dirty="0">
                <a:solidFill>
                  <a:srgbClr val="B04432"/>
                </a:solidFill>
                <a:latin typeface="Source Sans Pro" panose="020B0503030403020204" pitchFamily="34" charset="0"/>
              </a:rPr>
              <a:t>ormular</a:t>
            </a:r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in jedem Fall wird eine </a:t>
            </a:r>
            <a:r>
              <a:rPr lang="de-DE" b="0" dirty="0">
                <a:latin typeface="Source Sans Pro" panose="020B0503030403020204" pitchFamily="34" charset="0"/>
              </a:rPr>
              <a:t>komplett neue 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Seite abgefragt</a:t>
            </a:r>
            <a:endParaRPr lang="de-DE" sz="21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F84815F9-0153-F97E-9E58-A4E373EB11D1}"/>
              </a:ext>
            </a:extLst>
          </p:cNvPr>
          <p:cNvSpPr/>
          <p:nvPr/>
        </p:nvSpPr>
        <p:spPr>
          <a:xfrm>
            <a:off x="7652758" y="1649154"/>
            <a:ext cx="933617" cy="196553"/>
          </a:xfrm>
          <a:prstGeom prst="rect">
            <a:avLst/>
          </a:prstGeom>
          <a:noFill/>
          <a:ln w="31750">
            <a:solidFill>
              <a:srgbClr val="B0443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1885669-76E4-199C-3CD1-75DF95CC9627}"/>
              </a:ext>
            </a:extLst>
          </p:cNvPr>
          <p:cNvSpPr/>
          <p:nvPr/>
        </p:nvSpPr>
        <p:spPr>
          <a:xfrm>
            <a:off x="5574705" y="3131661"/>
            <a:ext cx="236435" cy="175561"/>
          </a:xfrm>
          <a:prstGeom prst="rect">
            <a:avLst/>
          </a:prstGeom>
          <a:noFill/>
          <a:ln w="31750">
            <a:solidFill>
              <a:srgbClr val="B0443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77B91CFE-5CA2-1ADA-CA58-A6FDE582D800}"/>
              </a:ext>
            </a:extLst>
          </p:cNvPr>
          <p:cNvCxnSpPr/>
          <p:nvPr/>
        </p:nvCxnSpPr>
        <p:spPr>
          <a:xfrm flipV="1">
            <a:off x="6785361" y="1845707"/>
            <a:ext cx="743484" cy="265104"/>
          </a:xfrm>
          <a:prstGeom prst="straightConnector1">
            <a:avLst/>
          </a:prstGeom>
          <a:ln>
            <a:solidFill>
              <a:srgbClr val="B04432">
                <a:alpha val="71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D9ACE953-107D-4D1D-4B91-2DE6F0E2EB78}"/>
              </a:ext>
            </a:extLst>
          </p:cNvPr>
          <p:cNvCxnSpPr>
            <a:cxnSpLocks/>
          </p:cNvCxnSpPr>
          <p:nvPr/>
        </p:nvCxnSpPr>
        <p:spPr>
          <a:xfrm flipV="1">
            <a:off x="2407945" y="3219441"/>
            <a:ext cx="3054656" cy="694533"/>
          </a:xfrm>
          <a:prstGeom prst="straightConnector1">
            <a:avLst/>
          </a:prstGeom>
          <a:ln w="25400">
            <a:solidFill>
              <a:srgbClr val="B0443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20E1D037-95B6-C049-2554-332E79B1E80C}"/>
              </a:ext>
            </a:extLst>
          </p:cNvPr>
          <p:cNvCxnSpPr>
            <a:cxnSpLocks/>
            <a:endCxn id="4" idx="1"/>
          </p:cNvCxnSpPr>
          <p:nvPr/>
        </p:nvCxnSpPr>
        <p:spPr>
          <a:xfrm flipV="1">
            <a:off x="2407945" y="1747431"/>
            <a:ext cx="5244813" cy="2166543"/>
          </a:xfrm>
          <a:prstGeom prst="straightConnector1">
            <a:avLst/>
          </a:prstGeom>
          <a:ln w="25400">
            <a:solidFill>
              <a:srgbClr val="B0443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27470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rafik 19">
            <a:extLst>
              <a:ext uri="{FF2B5EF4-FFF2-40B4-BE49-F238E27FC236}">
                <a16:creationId xmlns:a16="http://schemas.microsoft.com/office/drawing/2014/main" id="{DFCAA3CE-C144-7AC8-017E-96A3306412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3046" y="1344687"/>
            <a:ext cx="3073330" cy="357394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AE326C3-B1FE-964D-FB58-A93C7898B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Webanwendungen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6201B0E7-E3D0-4E23-2524-D2BD5D01149B}"/>
              </a:ext>
            </a:extLst>
          </p:cNvPr>
          <p:cNvSpPr txBox="1"/>
          <p:nvPr/>
        </p:nvSpPr>
        <p:spPr>
          <a:xfrm>
            <a:off x="339911" y="883022"/>
            <a:ext cx="5840060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Bei jeder Interaktion: ein Server-</a:t>
            </a:r>
            <a:r>
              <a:rPr lang="de-DE" sz="2400" b="1" i="1" dirty="0" err="1">
                <a:solidFill>
                  <a:srgbClr val="36544F"/>
                </a:solidFill>
                <a:latin typeface="Candara" panose="020E0502030303020204" pitchFamily="34" charset="0"/>
              </a:rPr>
              <a:t>Roundtrip</a:t>
            </a:r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...</a:t>
            </a:r>
          </a:p>
        </p:txBody>
      </p:sp>
      <p:sp>
        <p:nvSpPr>
          <p:cNvPr id="15" name="Inhaltsplatzhalter 2">
            <a:extLst>
              <a:ext uri="{FF2B5EF4-FFF2-40B4-BE49-F238E27FC236}">
                <a16:creationId xmlns:a16="http://schemas.microsoft.com/office/drawing/2014/main" id="{298D9794-9568-22D6-F1F9-2480D159A55D}"/>
              </a:ext>
            </a:extLst>
          </p:cNvPr>
          <p:cNvSpPr txBox="1">
            <a:spLocks/>
          </p:cNvSpPr>
          <p:nvPr/>
        </p:nvSpPr>
        <p:spPr>
          <a:xfrm>
            <a:off x="285106" y="2804499"/>
            <a:ext cx="5115836" cy="23400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ist das ein Problem? 🤔</a:t>
            </a:r>
            <a:endParaRPr lang="de-DE" dirty="0">
              <a:solidFill>
                <a:srgbClr val="9E60B8"/>
              </a:solidFill>
              <a:latin typeface="Source Sans Pro" panose="020B0503030403020204" pitchFamily="34" charset="0"/>
            </a:endParaRPr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was hat das für Konsequenzen? 🤔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05161DAE-33C5-2090-5797-94488EFAEE54}"/>
              </a:ext>
            </a:extLst>
          </p:cNvPr>
          <p:cNvSpPr txBox="1"/>
          <p:nvPr/>
        </p:nvSpPr>
        <p:spPr>
          <a:xfrm>
            <a:off x="10075492" y="1922804"/>
            <a:ext cx="184731" cy="461665"/>
          </a:xfrm>
          <a:prstGeom prst="rect">
            <a:avLst/>
          </a:prstGeom>
          <a:solidFill>
            <a:srgbClr val="FFFDF9"/>
          </a:solidFill>
        </p:spPr>
        <p:txBody>
          <a:bodyPr wrap="none" rtlCol="0">
            <a:spAutoFit/>
          </a:bodyPr>
          <a:lstStyle/>
          <a:p>
            <a:pPr algn="l"/>
            <a:endParaRPr lang="de-DE" sz="2400" dirty="0">
              <a:solidFill>
                <a:srgbClr val="FF0000"/>
              </a:solidFill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F84815F9-0153-F97E-9E58-A4E373EB11D1}"/>
              </a:ext>
            </a:extLst>
          </p:cNvPr>
          <p:cNvSpPr/>
          <p:nvPr/>
        </p:nvSpPr>
        <p:spPr>
          <a:xfrm>
            <a:off x="7652758" y="1649154"/>
            <a:ext cx="933617" cy="196553"/>
          </a:xfrm>
          <a:prstGeom prst="rect">
            <a:avLst/>
          </a:prstGeom>
          <a:noFill/>
          <a:ln w="31750">
            <a:solidFill>
              <a:srgbClr val="B0443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869971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0" y="118077"/>
            <a:ext cx="9144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2800" b="1" dirty="0">
                <a:solidFill>
                  <a:srgbClr val="1778B8"/>
                </a:solidFill>
                <a:latin typeface="Source Sans Pro" panose="020B0503030403020204" pitchFamily="34" charset="77"/>
              </a:rPr>
              <a:t>Kurze Werbung!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A5FA985-EB83-7448-8A30-99EAEB71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76A2A125-9E2D-57B0-1EF9-13C5669401F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1619"/>
          <a:stretch/>
        </p:blipFill>
        <p:spPr>
          <a:xfrm>
            <a:off x="141515" y="1106825"/>
            <a:ext cx="3633044" cy="2431032"/>
          </a:xfrm>
          <a:prstGeom prst="rect">
            <a:avLst/>
          </a:prstGeom>
        </p:spPr>
      </p:pic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5CA25884-E546-F911-5421-4B686D206F9A}"/>
              </a:ext>
            </a:extLst>
          </p:cNvPr>
          <p:cNvSpPr txBox="1">
            <a:spLocks/>
          </p:cNvSpPr>
          <p:nvPr/>
        </p:nvSpPr>
        <p:spPr>
          <a:xfrm>
            <a:off x="3909236" y="1817993"/>
            <a:ext cx="4774019" cy="2013272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de-DE" b="1" dirty="0" err="1">
                <a:solidFill>
                  <a:srgbClr val="FB8E20"/>
                </a:solidFill>
                <a:latin typeface="Source Sans Pro" panose="020B0503030403020204" pitchFamily="34" charset="0"/>
              </a:rPr>
              <a:t>React</a:t>
            </a:r>
            <a:r>
              <a:rPr lang="de-DE" b="1" dirty="0">
                <a:solidFill>
                  <a:srgbClr val="FB8E20"/>
                </a:solidFill>
                <a:latin typeface="Source Sans Pro" panose="020B0503030403020204" pitchFamily="34" charset="0"/>
              </a:rPr>
              <a:t> 19 Day</a:t>
            </a:r>
          </a:p>
          <a:p>
            <a:pPr>
              <a:lnSpc>
                <a:spcPct val="120000"/>
              </a:lnSpc>
            </a:pPr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Online-Konferenz der </a:t>
            </a:r>
            <a:r>
              <a:rPr lang="de-DE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EnterJS</a:t>
            </a:r>
            <a:endParaRPr lang="de-DE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>
              <a:lnSpc>
                <a:spcPct val="120000"/>
              </a:lnSpc>
            </a:pPr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Donnerstag, 17. Oktober</a:t>
            </a:r>
          </a:p>
          <a:p>
            <a:pPr>
              <a:lnSpc>
                <a:spcPct val="120000"/>
              </a:lnSpc>
            </a:pPr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Alle Infos: https://</a:t>
            </a:r>
            <a:r>
              <a:rPr lang="de-DE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enterjs.de</a:t>
            </a:r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/</a:t>
            </a:r>
            <a:r>
              <a:rPr lang="de-DE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react.php</a:t>
            </a:r>
            <a:endParaRPr lang="de-DE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10013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rafik 19">
            <a:extLst>
              <a:ext uri="{FF2B5EF4-FFF2-40B4-BE49-F238E27FC236}">
                <a16:creationId xmlns:a16="http://schemas.microsoft.com/office/drawing/2014/main" id="{DFCAA3CE-C144-7AC8-017E-96A3306412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3046" y="1344687"/>
            <a:ext cx="3073330" cy="357394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AE326C3-B1FE-964D-FB58-A93C7898B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Webanwendungen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6201B0E7-E3D0-4E23-2524-D2BD5D01149B}"/>
              </a:ext>
            </a:extLst>
          </p:cNvPr>
          <p:cNvSpPr txBox="1"/>
          <p:nvPr/>
        </p:nvSpPr>
        <p:spPr>
          <a:xfrm>
            <a:off x="339911" y="883022"/>
            <a:ext cx="5840060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Bei jeder Interaktion: ein Server-</a:t>
            </a:r>
            <a:r>
              <a:rPr lang="de-DE" sz="2400" b="1" i="1" dirty="0" err="1">
                <a:solidFill>
                  <a:srgbClr val="36544F"/>
                </a:solidFill>
                <a:latin typeface="Candara" panose="020E0502030303020204" pitchFamily="34" charset="0"/>
              </a:rPr>
              <a:t>Roundtrip</a:t>
            </a:r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...</a:t>
            </a:r>
          </a:p>
        </p:txBody>
      </p:sp>
      <p:sp>
        <p:nvSpPr>
          <p:cNvPr id="15" name="Inhaltsplatzhalter 2">
            <a:extLst>
              <a:ext uri="{FF2B5EF4-FFF2-40B4-BE49-F238E27FC236}">
                <a16:creationId xmlns:a16="http://schemas.microsoft.com/office/drawing/2014/main" id="{298D9794-9568-22D6-F1F9-2480D159A55D}"/>
              </a:ext>
            </a:extLst>
          </p:cNvPr>
          <p:cNvSpPr txBox="1">
            <a:spLocks/>
          </p:cNvSpPr>
          <p:nvPr/>
        </p:nvSpPr>
        <p:spPr>
          <a:xfrm>
            <a:off x="339911" y="1845707"/>
            <a:ext cx="5115836" cy="30729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Menge an Daten, Latenz</a:t>
            </a:r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Zustand in Eingabefeldern geht verloren</a:t>
            </a:r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Animationen etc. laufen nicht weiter</a:t>
            </a: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05161DAE-33C5-2090-5797-94488EFAEE54}"/>
              </a:ext>
            </a:extLst>
          </p:cNvPr>
          <p:cNvSpPr txBox="1"/>
          <p:nvPr/>
        </p:nvSpPr>
        <p:spPr>
          <a:xfrm>
            <a:off x="10075492" y="1922804"/>
            <a:ext cx="184731" cy="461665"/>
          </a:xfrm>
          <a:prstGeom prst="rect">
            <a:avLst/>
          </a:prstGeom>
          <a:solidFill>
            <a:srgbClr val="FFFDF9"/>
          </a:solidFill>
        </p:spPr>
        <p:txBody>
          <a:bodyPr wrap="none" rtlCol="0">
            <a:spAutoFit/>
          </a:bodyPr>
          <a:lstStyle/>
          <a:p>
            <a:pPr algn="l"/>
            <a:endParaRPr lang="de-DE" sz="2400" dirty="0">
              <a:solidFill>
                <a:srgbClr val="FF0000"/>
              </a:solidFill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F84815F9-0153-F97E-9E58-A4E373EB11D1}"/>
              </a:ext>
            </a:extLst>
          </p:cNvPr>
          <p:cNvSpPr/>
          <p:nvPr/>
        </p:nvSpPr>
        <p:spPr>
          <a:xfrm>
            <a:off x="7652758" y="1649154"/>
            <a:ext cx="933617" cy="196553"/>
          </a:xfrm>
          <a:prstGeom prst="rect">
            <a:avLst/>
          </a:prstGeom>
          <a:noFill/>
          <a:ln w="31750">
            <a:solidFill>
              <a:srgbClr val="B0443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139135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rafik 19">
            <a:extLst>
              <a:ext uri="{FF2B5EF4-FFF2-40B4-BE49-F238E27FC236}">
                <a16:creationId xmlns:a16="http://schemas.microsoft.com/office/drawing/2014/main" id="{DFCAA3CE-C144-7AC8-017E-96A3306412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3046" y="1344687"/>
            <a:ext cx="3073330" cy="357394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AE326C3-B1FE-964D-FB58-A93C7898B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Webanwendungen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6201B0E7-E3D0-4E23-2524-D2BD5D01149B}"/>
              </a:ext>
            </a:extLst>
          </p:cNvPr>
          <p:cNvSpPr txBox="1"/>
          <p:nvPr/>
        </p:nvSpPr>
        <p:spPr>
          <a:xfrm>
            <a:off x="339911" y="883022"/>
            <a:ext cx="5840060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Bei jeder Interaktion: ein Server-</a:t>
            </a:r>
            <a:r>
              <a:rPr lang="de-DE" sz="2400" b="1" i="1" dirty="0" err="1">
                <a:solidFill>
                  <a:srgbClr val="36544F"/>
                </a:solidFill>
                <a:latin typeface="Candara" panose="020E0502030303020204" pitchFamily="34" charset="0"/>
              </a:rPr>
              <a:t>Roundtrip</a:t>
            </a:r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...</a:t>
            </a:r>
          </a:p>
        </p:txBody>
      </p:sp>
      <p:sp>
        <p:nvSpPr>
          <p:cNvPr id="15" name="Inhaltsplatzhalter 2">
            <a:extLst>
              <a:ext uri="{FF2B5EF4-FFF2-40B4-BE49-F238E27FC236}">
                <a16:creationId xmlns:a16="http://schemas.microsoft.com/office/drawing/2014/main" id="{298D9794-9568-22D6-F1F9-2480D159A55D}"/>
              </a:ext>
            </a:extLst>
          </p:cNvPr>
          <p:cNvSpPr txBox="1">
            <a:spLocks/>
          </p:cNvSpPr>
          <p:nvPr/>
        </p:nvSpPr>
        <p:spPr>
          <a:xfrm>
            <a:off x="339911" y="1845707"/>
            <a:ext cx="5115836" cy="30729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Menge an Daten, Latenz</a:t>
            </a:r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Zustand in Eingabefeldern geht verloren</a:t>
            </a:r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Animationen etc. laufen nicht weiter</a:t>
            </a: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🕵️‍♂️ Newsletter</a:t>
            </a:r>
          </a:p>
          <a:p>
            <a:r>
              <a:rPr lang="de-DE" b="0" dirty="0">
                <a:solidFill>
                  <a:srgbClr val="36544F"/>
                </a:solidFill>
              </a:rPr>
              <a:t>🕵️‍♂️ Like-Button</a:t>
            </a:r>
          </a:p>
          <a:p>
            <a:r>
              <a:rPr lang="de-DE" b="0" dirty="0">
                <a:solidFill>
                  <a:srgbClr val="36544F"/>
                </a:solidFill>
              </a:rPr>
              <a:t>🕵️‍♂️ </a:t>
            </a:r>
            <a:r>
              <a:rPr lang="de-DE" b="0" dirty="0" err="1">
                <a:solidFill>
                  <a:srgbClr val="36544F"/>
                </a:solidFill>
              </a:rPr>
              <a:t>Timer</a:t>
            </a: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05161DAE-33C5-2090-5797-94488EFAEE54}"/>
              </a:ext>
            </a:extLst>
          </p:cNvPr>
          <p:cNvSpPr txBox="1"/>
          <p:nvPr/>
        </p:nvSpPr>
        <p:spPr>
          <a:xfrm>
            <a:off x="10075492" y="1922804"/>
            <a:ext cx="184731" cy="461665"/>
          </a:xfrm>
          <a:prstGeom prst="rect">
            <a:avLst/>
          </a:prstGeom>
          <a:solidFill>
            <a:srgbClr val="FFFDF9"/>
          </a:solidFill>
        </p:spPr>
        <p:txBody>
          <a:bodyPr wrap="none" rtlCol="0">
            <a:spAutoFit/>
          </a:bodyPr>
          <a:lstStyle/>
          <a:p>
            <a:pPr algn="l"/>
            <a:endParaRPr lang="de-DE" sz="2400" dirty="0">
              <a:solidFill>
                <a:srgbClr val="FF0000"/>
              </a:solidFill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F84815F9-0153-F97E-9E58-A4E373EB11D1}"/>
              </a:ext>
            </a:extLst>
          </p:cNvPr>
          <p:cNvSpPr/>
          <p:nvPr/>
        </p:nvSpPr>
        <p:spPr>
          <a:xfrm>
            <a:off x="7652758" y="1649154"/>
            <a:ext cx="933617" cy="196553"/>
          </a:xfrm>
          <a:prstGeom prst="rect">
            <a:avLst/>
          </a:prstGeom>
          <a:noFill/>
          <a:ln w="31750">
            <a:solidFill>
              <a:srgbClr val="B0443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030408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E326C3-B1FE-964D-FB58-A93C7898B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Webanwendungen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6201B0E7-E3D0-4E23-2524-D2BD5D01149B}"/>
              </a:ext>
            </a:extLst>
          </p:cNvPr>
          <p:cNvSpPr txBox="1"/>
          <p:nvPr/>
        </p:nvSpPr>
        <p:spPr>
          <a:xfrm>
            <a:off x="339911" y="883022"/>
            <a:ext cx="3251211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Weitere Interaktionen...</a:t>
            </a:r>
          </a:p>
        </p:txBody>
      </p:sp>
      <p:sp>
        <p:nvSpPr>
          <p:cNvPr id="15" name="Inhaltsplatzhalter 2">
            <a:extLst>
              <a:ext uri="{FF2B5EF4-FFF2-40B4-BE49-F238E27FC236}">
                <a16:creationId xmlns:a16="http://schemas.microsoft.com/office/drawing/2014/main" id="{298D9794-9568-22D6-F1F9-2480D159A55D}"/>
              </a:ext>
            </a:extLst>
          </p:cNvPr>
          <p:cNvSpPr txBox="1">
            <a:spLocks/>
          </p:cNvSpPr>
          <p:nvPr/>
        </p:nvSpPr>
        <p:spPr>
          <a:xfrm>
            <a:off x="339911" y="1845707"/>
            <a:ext cx="5115836" cy="30729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Feedback direkt beim Tippen</a:t>
            </a:r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z.B. Zeichen-Zähler</a:t>
            </a:r>
          </a:p>
          <a:p>
            <a:pPr>
              <a:lnSpc>
                <a:spcPct val="120000"/>
              </a:lnSpc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05161DAE-33C5-2090-5797-94488EFAEE54}"/>
              </a:ext>
            </a:extLst>
          </p:cNvPr>
          <p:cNvSpPr txBox="1"/>
          <p:nvPr/>
        </p:nvSpPr>
        <p:spPr>
          <a:xfrm>
            <a:off x="10075492" y="1922804"/>
            <a:ext cx="184731" cy="461665"/>
          </a:xfrm>
          <a:prstGeom prst="rect">
            <a:avLst/>
          </a:prstGeom>
          <a:solidFill>
            <a:srgbClr val="FFFDF9"/>
          </a:solidFill>
        </p:spPr>
        <p:txBody>
          <a:bodyPr wrap="none" rtlCol="0">
            <a:spAutoFit/>
          </a:bodyPr>
          <a:lstStyle/>
          <a:p>
            <a:pPr algn="l"/>
            <a:endParaRPr lang="de-DE" sz="2400" dirty="0">
              <a:solidFill>
                <a:srgbClr val="FF0000"/>
              </a:solidFill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F84815F9-0153-F97E-9E58-A4E373EB11D1}"/>
              </a:ext>
            </a:extLst>
          </p:cNvPr>
          <p:cNvSpPr/>
          <p:nvPr/>
        </p:nvSpPr>
        <p:spPr>
          <a:xfrm>
            <a:off x="7652758" y="1649154"/>
            <a:ext cx="933617" cy="196553"/>
          </a:xfrm>
          <a:prstGeom prst="rect">
            <a:avLst/>
          </a:prstGeom>
          <a:noFill/>
          <a:ln w="31750">
            <a:solidFill>
              <a:srgbClr val="B0443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E5DF0C4B-77EF-DA6D-2D39-4E681078E1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3170" y="1349604"/>
            <a:ext cx="2023205" cy="3596809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AC2ACC82-4FF7-5B1B-559E-B1F7870C550B}"/>
              </a:ext>
            </a:extLst>
          </p:cNvPr>
          <p:cNvSpPr/>
          <p:nvPr/>
        </p:nvSpPr>
        <p:spPr>
          <a:xfrm>
            <a:off x="6725540" y="4067798"/>
            <a:ext cx="927218" cy="307649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282836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E326C3-B1FE-964D-FB58-A93C7898B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Webanwendungen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6201B0E7-E3D0-4E23-2524-D2BD5D01149B}"/>
              </a:ext>
            </a:extLst>
          </p:cNvPr>
          <p:cNvSpPr txBox="1"/>
          <p:nvPr/>
        </p:nvSpPr>
        <p:spPr>
          <a:xfrm>
            <a:off x="339911" y="883022"/>
            <a:ext cx="3251211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Weitere Interaktionen...</a:t>
            </a:r>
          </a:p>
        </p:txBody>
      </p:sp>
      <p:sp>
        <p:nvSpPr>
          <p:cNvPr id="15" name="Inhaltsplatzhalter 2">
            <a:extLst>
              <a:ext uri="{FF2B5EF4-FFF2-40B4-BE49-F238E27FC236}">
                <a16:creationId xmlns:a16="http://schemas.microsoft.com/office/drawing/2014/main" id="{298D9794-9568-22D6-F1F9-2480D159A55D}"/>
              </a:ext>
            </a:extLst>
          </p:cNvPr>
          <p:cNvSpPr txBox="1">
            <a:spLocks/>
          </p:cNvSpPr>
          <p:nvPr/>
        </p:nvSpPr>
        <p:spPr>
          <a:xfrm>
            <a:off x="339911" y="1845707"/>
            <a:ext cx="5115836" cy="30729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Feedback direkt beim Tippen</a:t>
            </a:r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z.B. Zeichen-Zähler</a:t>
            </a:r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Doppeltes </a:t>
            </a:r>
            <a:r>
              <a:rPr lang="de-DE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Submit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verhinden</a:t>
            </a:r>
            <a:endParaRPr lang="de-DE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>
              <a:lnSpc>
                <a:spcPct val="120000"/>
              </a:lnSpc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05161DAE-33C5-2090-5797-94488EFAEE54}"/>
              </a:ext>
            </a:extLst>
          </p:cNvPr>
          <p:cNvSpPr txBox="1"/>
          <p:nvPr/>
        </p:nvSpPr>
        <p:spPr>
          <a:xfrm>
            <a:off x="10075492" y="1922804"/>
            <a:ext cx="184731" cy="461665"/>
          </a:xfrm>
          <a:prstGeom prst="rect">
            <a:avLst/>
          </a:prstGeom>
          <a:solidFill>
            <a:srgbClr val="FFFDF9"/>
          </a:solidFill>
        </p:spPr>
        <p:txBody>
          <a:bodyPr wrap="none" rtlCol="0">
            <a:spAutoFit/>
          </a:bodyPr>
          <a:lstStyle/>
          <a:p>
            <a:pPr algn="l"/>
            <a:endParaRPr lang="de-DE" sz="2400" dirty="0">
              <a:solidFill>
                <a:srgbClr val="FF0000"/>
              </a:solidFill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F84815F9-0153-F97E-9E58-A4E373EB11D1}"/>
              </a:ext>
            </a:extLst>
          </p:cNvPr>
          <p:cNvSpPr/>
          <p:nvPr/>
        </p:nvSpPr>
        <p:spPr>
          <a:xfrm>
            <a:off x="7652758" y="1649154"/>
            <a:ext cx="933617" cy="196553"/>
          </a:xfrm>
          <a:prstGeom prst="rect">
            <a:avLst/>
          </a:prstGeom>
          <a:noFill/>
          <a:ln w="31750">
            <a:solidFill>
              <a:srgbClr val="B0443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2C042CAC-3B22-9509-96E7-DCD6B19173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2344" y="1344687"/>
            <a:ext cx="2030070" cy="3573948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AC2ACC82-4FF7-5B1B-559E-B1F7870C550B}"/>
              </a:ext>
            </a:extLst>
          </p:cNvPr>
          <p:cNvSpPr/>
          <p:nvPr/>
        </p:nvSpPr>
        <p:spPr>
          <a:xfrm>
            <a:off x="7519751" y="4353112"/>
            <a:ext cx="927218" cy="307649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529884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E326C3-B1FE-964D-FB58-A93C7898B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Webanwendungen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6201B0E7-E3D0-4E23-2524-D2BD5D01149B}"/>
              </a:ext>
            </a:extLst>
          </p:cNvPr>
          <p:cNvSpPr txBox="1"/>
          <p:nvPr/>
        </p:nvSpPr>
        <p:spPr>
          <a:xfrm>
            <a:off x="339911" y="883022"/>
            <a:ext cx="8164543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"Können wir nicht hier und da, ad-hoc JavaScript hinzufügen?"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67D55207-305E-4B07-2DF9-299523FD25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5881" y="2052481"/>
            <a:ext cx="1033966" cy="1724612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113BA6AC-5FA3-8CD8-F1EC-7974A56D946F}"/>
              </a:ext>
            </a:extLst>
          </p:cNvPr>
          <p:cNvSpPr txBox="1"/>
          <p:nvPr/>
        </p:nvSpPr>
        <p:spPr>
          <a:xfrm>
            <a:off x="1257956" y="3837207"/>
            <a:ext cx="10518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sz="1400" dirty="0">
                <a:solidFill>
                  <a:srgbClr val="36544F"/>
                </a:solidFill>
                <a:latin typeface="Source Sans Pro" panose="020B0503030403020204" pitchFamily="34" charset="0"/>
              </a:rPr>
              <a:t>HTML-Seite</a:t>
            </a:r>
          </a:p>
        </p:txBody>
      </p:sp>
    </p:spTree>
    <p:extLst>
      <p:ext uri="{BB962C8B-B14F-4D97-AF65-F5344CB8AC3E}">
        <p14:creationId xmlns:p14="http://schemas.microsoft.com/office/powerpoint/2010/main" val="12596619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E326C3-B1FE-964D-FB58-A93C7898B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Webanwendungen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6201B0E7-E3D0-4E23-2524-D2BD5D01149B}"/>
              </a:ext>
            </a:extLst>
          </p:cNvPr>
          <p:cNvSpPr txBox="1"/>
          <p:nvPr/>
        </p:nvSpPr>
        <p:spPr>
          <a:xfrm>
            <a:off x="339911" y="883022"/>
            <a:ext cx="1861407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Ja, das geht!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5182A26C-B74E-6B59-5721-2A8C122FB0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7014" y="1635040"/>
            <a:ext cx="820246" cy="1368136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506D3022-DC2F-991A-ADC9-2214187461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9557" y="1635040"/>
            <a:ext cx="820247" cy="1368139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F7AA416C-744E-2238-C560-13C65FB11BAE}"/>
              </a:ext>
            </a:extLst>
          </p:cNvPr>
          <p:cNvSpPr txBox="1"/>
          <p:nvPr/>
        </p:nvSpPr>
        <p:spPr>
          <a:xfrm>
            <a:off x="1782991" y="3003176"/>
            <a:ext cx="10518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sz="1400" dirty="0">
                <a:solidFill>
                  <a:srgbClr val="36544F"/>
                </a:solidFill>
                <a:latin typeface="Source Sans Pro" panose="020B0503030403020204" pitchFamily="34" charset="0"/>
              </a:rPr>
              <a:t>HTML-Seite</a:t>
            </a:r>
          </a:p>
        </p:txBody>
      </p:sp>
      <p:sp>
        <p:nvSpPr>
          <p:cNvPr id="14" name="Inhaltsplatzhalter 2">
            <a:extLst>
              <a:ext uri="{FF2B5EF4-FFF2-40B4-BE49-F238E27FC236}">
                <a16:creationId xmlns:a16="http://schemas.microsoft.com/office/drawing/2014/main" id="{0D30AE48-77C8-20D2-31FC-A19F8109359D}"/>
              </a:ext>
            </a:extLst>
          </p:cNvPr>
          <p:cNvSpPr txBox="1">
            <a:spLocks/>
          </p:cNvSpPr>
          <p:nvPr/>
        </p:nvSpPr>
        <p:spPr>
          <a:xfrm>
            <a:off x="285106" y="2804499"/>
            <a:ext cx="8858894" cy="23400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  <a:p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</a:pPr>
            <a:endParaRPr lang="de-DE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>
              <a:lnSpc>
                <a:spcPct val="120000"/>
              </a:lnSpc>
            </a:pPr>
            <a:endParaRPr lang="de-DE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JavaScript Schnipsel </a:t>
            </a:r>
            <a:r>
              <a:rPr lang="de-DE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einstreun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("</a:t>
            </a:r>
            <a:r>
              <a:rPr lang="de-DE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vanilla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JS" oder zum Beispiel </a:t>
            </a:r>
            <a:r>
              <a:rPr lang="de-DE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jQuery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)</a:t>
            </a:r>
            <a:endParaRPr lang="de-DE" sz="2100" dirty="0">
              <a:latin typeface="Source Sans Pro" panose="020B0503030403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99787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E326C3-B1FE-964D-FB58-A93C7898B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Webanwendungen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6201B0E7-E3D0-4E23-2524-D2BD5D01149B}"/>
              </a:ext>
            </a:extLst>
          </p:cNvPr>
          <p:cNvSpPr txBox="1"/>
          <p:nvPr/>
        </p:nvSpPr>
        <p:spPr>
          <a:xfrm>
            <a:off x="339911" y="883022"/>
            <a:ext cx="1861407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Ja, das geht!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5182A26C-B74E-6B59-5721-2A8C122FB0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7014" y="1635040"/>
            <a:ext cx="820246" cy="1368136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506D3022-DC2F-991A-ADC9-2214187461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9557" y="1635040"/>
            <a:ext cx="820247" cy="1368139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F7AA416C-744E-2238-C560-13C65FB11BAE}"/>
              </a:ext>
            </a:extLst>
          </p:cNvPr>
          <p:cNvSpPr txBox="1"/>
          <p:nvPr/>
        </p:nvSpPr>
        <p:spPr>
          <a:xfrm>
            <a:off x="1782991" y="3003176"/>
            <a:ext cx="10518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sz="1400" dirty="0">
                <a:solidFill>
                  <a:srgbClr val="36544F"/>
                </a:solidFill>
                <a:latin typeface="Source Sans Pro" panose="020B0503030403020204" pitchFamily="34" charset="0"/>
              </a:rPr>
              <a:t>HTML-Seite</a:t>
            </a:r>
          </a:p>
        </p:txBody>
      </p:sp>
      <p:sp>
        <p:nvSpPr>
          <p:cNvPr id="14" name="Inhaltsplatzhalter 2">
            <a:extLst>
              <a:ext uri="{FF2B5EF4-FFF2-40B4-BE49-F238E27FC236}">
                <a16:creationId xmlns:a16="http://schemas.microsoft.com/office/drawing/2014/main" id="{0D30AE48-77C8-20D2-31FC-A19F8109359D}"/>
              </a:ext>
            </a:extLst>
          </p:cNvPr>
          <p:cNvSpPr txBox="1">
            <a:spLocks/>
          </p:cNvSpPr>
          <p:nvPr/>
        </p:nvSpPr>
        <p:spPr>
          <a:xfrm>
            <a:off x="285106" y="2804499"/>
            <a:ext cx="8858894" cy="234002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  <a:p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Eigentlich optimal:</a:t>
            </a:r>
          </a:p>
          <a:p>
            <a:pPr lvl="1">
              <a:lnSpc>
                <a:spcPct val="120000"/>
              </a:lnSpc>
            </a:pPr>
            <a:r>
              <a:rPr lang="de-DE" sz="2100" dirty="0">
                <a:latin typeface="Source Sans Pro" panose="020B0503030403020204" pitchFamily="34" charset="0"/>
              </a:rPr>
              <a:t>wir haben </a:t>
            </a:r>
            <a:r>
              <a:rPr lang="de-DE" sz="2100" dirty="0">
                <a:solidFill>
                  <a:srgbClr val="1778B8"/>
                </a:solidFill>
                <a:latin typeface="Source Sans Pro" panose="020B0503030403020204" pitchFamily="34" charset="0"/>
              </a:rPr>
              <a:t>JavaScript</a:t>
            </a:r>
            <a:r>
              <a:rPr lang="de-DE" sz="2100" dirty="0">
                <a:latin typeface="Source Sans Pro" panose="020B0503030403020204" pitchFamily="34" charset="0"/>
              </a:rPr>
              <a:t> nur da, wo wir es </a:t>
            </a:r>
            <a:r>
              <a:rPr lang="de-DE" sz="2100" dirty="0">
                <a:solidFill>
                  <a:srgbClr val="9E60B8"/>
                </a:solidFill>
                <a:latin typeface="Source Sans Pro" panose="020B0503030403020204" pitchFamily="34" charset="0"/>
              </a:rPr>
              <a:t>wirklich</a:t>
            </a:r>
            <a:r>
              <a:rPr lang="de-DE" sz="2100" dirty="0">
                <a:latin typeface="Source Sans Pro" panose="020B0503030403020204" pitchFamily="34" charset="0"/>
              </a:rPr>
              <a:t> brauchen, für Interaktivität</a:t>
            </a:r>
          </a:p>
          <a:p>
            <a:pPr lvl="1">
              <a:lnSpc>
                <a:spcPct val="120000"/>
              </a:lnSpc>
            </a:pPr>
            <a:r>
              <a:rPr lang="de-DE" sz="2100" dirty="0">
                <a:latin typeface="Source Sans Pro" panose="020B0503030403020204" pitchFamily="34" charset="0"/>
              </a:rPr>
              <a:t>alles andere kann statisches HTML und CSS sein ❤️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53074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E326C3-B1FE-964D-FB58-A93C7898B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Webanwendungen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6201B0E7-E3D0-4E23-2524-D2BD5D01149B}"/>
              </a:ext>
            </a:extLst>
          </p:cNvPr>
          <p:cNvSpPr txBox="1"/>
          <p:nvPr/>
        </p:nvSpPr>
        <p:spPr>
          <a:xfrm>
            <a:off x="339911" y="883022"/>
            <a:ext cx="8308685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"...hier und da müsste auch noch schnell was interaktives hin..."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5712600-6B36-0333-05CA-DD48339AA2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7014" y="1635040"/>
            <a:ext cx="820246" cy="1368136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A2428E0A-7247-E4FC-634A-E6F25B60AF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9557" y="1635040"/>
            <a:ext cx="820247" cy="1368139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7872AA74-6431-874D-5261-95A288756C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2101" y="1635040"/>
            <a:ext cx="820246" cy="1368136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069AC7A3-A9CF-B90D-02D5-07EC5EEFE836}"/>
              </a:ext>
            </a:extLst>
          </p:cNvPr>
          <p:cNvSpPr txBox="1"/>
          <p:nvPr/>
        </p:nvSpPr>
        <p:spPr>
          <a:xfrm>
            <a:off x="1782991" y="3003176"/>
            <a:ext cx="10518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sz="1400" dirty="0">
                <a:solidFill>
                  <a:srgbClr val="36544F"/>
                </a:solidFill>
                <a:latin typeface="Source Sans Pro" panose="020B0503030403020204" pitchFamily="34" charset="0"/>
              </a:rPr>
              <a:t>HTML-Seite</a:t>
            </a:r>
          </a:p>
        </p:txBody>
      </p:sp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835C3D30-5942-A9C5-F132-4B4A8BA675C9}"/>
              </a:ext>
            </a:extLst>
          </p:cNvPr>
          <p:cNvSpPr txBox="1">
            <a:spLocks/>
          </p:cNvSpPr>
          <p:nvPr/>
        </p:nvSpPr>
        <p:spPr>
          <a:xfrm>
            <a:off x="285106" y="2804499"/>
            <a:ext cx="8858894" cy="23400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  <a:p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</a:pPr>
            <a:r>
              <a:rPr lang="de-DE" sz="21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Wir schreiben also noch etwas mehr JavaScript Schnipsel</a:t>
            </a:r>
            <a:endParaRPr lang="de-DE" sz="2100" dirty="0">
              <a:latin typeface="Source Sans Pro" panose="020B0503030403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834143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E326C3-B1FE-964D-FB58-A93C7898B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Webanwendungen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6201B0E7-E3D0-4E23-2524-D2BD5D01149B}"/>
              </a:ext>
            </a:extLst>
          </p:cNvPr>
          <p:cNvSpPr txBox="1"/>
          <p:nvPr/>
        </p:nvSpPr>
        <p:spPr>
          <a:xfrm>
            <a:off x="339911" y="883022"/>
            <a:ext cx="7074373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"...und hier... und hier ... und hier...  und ..."</a:t>
            </a:r>
            <a:r>
              <a:rPr lang="de-DE" sz="24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 au </a:t>
            </a:r>
            <a:r>
              <a:rPr lang="de-DE" sz="2400" b="1" dirty="0" err="1">
                <a:solidFill>
                  <a:srgbClr val="36544F"/>
                </a:solidFill>
                <a:latin typeface="Source Sans Pro SemiBold" panose="020B0503030403020204" pitchFamily="34" charset="0"/>
              </a:rPr>
              <a:t>weia</a:t>
            </a:r>
            <a:r>
              <a:rPr lang="de-DE" sz="24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!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55E4EA9D-D9DD-E56D-36A1-8F73580D4C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7014" y="1635040"/>
            <a:ext cx="820246" cy="1368136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31DF3439-81B6-0FD5-7DA4-1097F0D7A7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9557" y="1635040"/>
            <a:ext cx="820247" cy="1368139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317BA96A-12E6-2C4C-3F00-E171CAA01A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2101" y="1635040"/>
            <a:ext cx="820246" cy="1368136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0BF5C939-3005-2599-514C-E13DDCC6DD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4644" y="1635040"/>
            <a:ext cx="820246" cy="1368136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CDF68ABD-7F03-6444-537A-46B5007FFEDF}"/>
              </a:ext>
            </a:extLst>
          </p:cNvPr>
          <p:cNvSpPr txBox="1"/>
          <p:nvPr/>
        </p:nvSpPr>
        <p:spPr>
          <a:xfrm>
            <a:off x="1782991" y="3003176"/>
            <a:ext cx="10518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sz="1400" dirty="0">
                <a:solidFill>
                  <a:srgbClr val="36544F"/>
                </a:solidFill>
                <a:latin typeface="Source Sans Pro" panose="020B0503030403020204" pitchFamily="34" charset="0"/>
              </a:rPr>
              <a:t>HTML-Seite</a:t>
            </a:r>
          </a:p>
        </p:txBody>
      </p:sp>
    </p:spTree>
    <p:extLst>
      <p:ext uri="{BB962C8B-B14F-4D97-AF65-F5344CB8AC3E}">
        <p14:creationId xmlns:p14="http://schemas.microsoft.com/office/powerpoint/2010/main" val="25506299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E326C3-B1FE-964D-FB58-A93C7898B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Webanwendungen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6201B0E7-E3D0-4E23-2524-D2BD5D01149B}"/>
              </a:ext>
            </a:extLst>
          </p:cNvPr>
          <p:cNvSpPr txBox="1"/>
          <p:nvPr/>
        </p:nvSpPr>
        <p:spPr>
          <a:xfrm>
            <a:off x="339911" y="883022"/>
            <a:ext cx="5344733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Das Problem von Schnipsel-Architektur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6B1B0F26-E7ED-C008-AA25-8D73858143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7014" y="1635040"/>
            <a:ext cx="820246" cy="1368136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93621BA6-0248-B914-3DC1-DEEE270CDB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9557" y="1635040"/>
            <a:ext cx="820247" cy="1368139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AA7D7EFA-60C9-02FF-A6BF-C4BB2877C9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2101" y="1635040"/>
            <a:ext cx="820246" cy="1368136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C89D490E-F9F6-3C32-BDDC-CFDCB360A6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4644" y="1635040"/>
            <a:ext cx="820246" cy="1368136"/>
          </a:xfrm>
          <a:prstGeom prst="rect">
            <a:avLst/>
          </a:prstGeom>
        </p:spPr>
      </p:pic>
      <p:sp>
        <p:nvSpPr>
          <p:cNvPr id="14" name="Inhaltsplatzhalter 2">
            <a:extLst>
              <a:ext uri="{FF2B5EF4-FFF2-40B4-BE49-F238E27FC236}">
                <a16:creationId xmlns:a16="http://schemas.microsoft.com/office/drawing/2014/main" id="{D9005F80-062A-64B2-AA47-DCC1B2886906}"/>
              </a:ext>
            </a:extLst>
          </p:cNvPr>
          <p:cNvSpPr txBox="1">
            <a:spLocks/>
          </p:cNvSpPr>
          <p:nvPr/>
        </p:nvSpPr>
        <p:spPr>
          <a:xfrm>
            <a:off x="285106" y="2804499"/>
            <a:ext cx="8858894" cy="23400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  <a:p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Bunter Strauß an Server- und Client-Technologien (Backend-Sprache, Template-Sprache, JavaScript)</a:t>
            </a:r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Verantwortlichkeit willkürlich auf Frontend und Backend aufgeteilt</a:t>
            </a:r>
            <a:endParaRPr lang="de-DE" sz="2100" dirty="0">
              <a:latin typeface="Source Sans Pro" panose="020B0503030403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4DA8F1AC-F25D-3606-EFE4-2FD4B8A1381C}"/>
              </a:ext>
            </a:extLst>
          </p:cNvPr>
          <p:cNvSpPr txBox="1"/>
          <p:nvPr/>
        </p:nvSpPr>
        <p:spPr>
          <a:xfrm>
            <a:off x="1782991" y="3003176"/>
            <a:ext cx="10518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sz="1400" dirty="0">
                <a:solidFill>
                  <a:srgbClr val="36544F"/>
                </a:solidFill>
                <a:latin typeface="Source Sans Pro" panose="020B0503030403020204" pitchFamily="34" charset="0"/>
              </a:rPr>
              <a:t>HTML-Seite</a:t>
            </a:r>
          </a:p>
        </p:txBody>
      </p:sp>
    </p:spTree>
    <p:extLst>
      <p:ext uri="{BB962C8B-B14F-4D97-AF65-F5344CB8AC3E}">
        <p14:creationId xmlns:p14="http://schemas.microsoft.com/office/powerpoint/2010/main" val="32416731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4215A6-330B-E3EA-57CF-AFB2462303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464A4B04-FE14-7D54-22F2-0E54E25263AC}"/>
              </a:ext>
            </a:extLst>
          </p:cNvPr>
          <p:cNvSpPr/>
          <p:nvPr/>
        </p:nvSpPr>
        <p:spPr>
          <a:xfrm>
            <a:off x="0" y="118077"/>
            <a:ext cx="9144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2800" b="1" dirty="0">
                <a:solidFill>
                  <a:srgbClr val="1778B8"/>
                </a:solidFill>
                <a:latin typeface="Source Sans Pro" panose="020B0503030403020204" pitchFamily="34" charset="77"/>
              </a:rPr>
              <a:t>Kurze Werbung!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2BD04681-50D8-32EE-8E00-0FF9D8501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1B4A08F9-B755-2E9B-59E5-6A19692238F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1619"/>
          <a:stretch/>
        </p:blipFill>
        <p:spPr>
          <a:xfrm>
            <a:off x="141515" y="1106825"/>
            <a:ext cx="3633044" cy="2431032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99957C3-2B67-1303-3AAE-38BDFCC45B81}"/>
              </a:ext>
            </a:extLst>
          </p:cNvPr>
          <p:cNvSpPr txBox="1">
            <a:spLocks/>
          </p:cNvSpPr>
          <p:nvPr/>
        </p:nvSpPr>
        <p:spPr>
          <a:xfrm>
            <a:off x="3909236" y="1842802"/>
            <a:ext cx="5234764" cy="2346425"/>
          </a:xfrm>
          <a:prstGeom prst="rect">
            <a:avLst/>
          </a:prstGeom>
        </p:spPr>
        <p:txBody>
          <a:bodyPr>
            <a:normAutofit fontScale="925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de-DE" b="1" dirty="0">
                <a:solidFill>
                  <a:srgbClr val="FB8E20"/>
                </a:solidFill>
                <a:latin typeface="Source Sans Pro" panose="020B0503030403020204" pitchFamily="34" charset="0"/>
              </a:rPr>
              <a:t>"Kurz und knackig – dein Update auf </a:t>
            </a:r>
            <a:r>
              <a:rPr lang="de-DE" b="1" dirty="0" err="1">
                <a:solidFill>
                  <a:srgbClr val="FB8E20"/>
                </a:solidFill>
                <a:latin typeface="Source Sans Pro" panose="020B0503030403020204" pitchFamily="34" charset="0"/>
              </a:rPr>
              <a:t>React</a:t>
            </a:r>
            <a:r>
              <a:rPr lang="de-DE" b="1" dirty="0">
                <a:solidFill>
                  <a:srgbClr val="FB8E20"/>
                </a:solidFill>
                <a:latin typeface="Source Sans Pro" panose="020B0503030403020204" pitchFamily="34" charset="0"/>
              </a:rPr>
              <a:t> 19"</a:t>
            </a:r>
          </a:p>
          <a:p>
            <a:pPr>
              <a:lnSpc>
                <a:spcPct val="120000"/>
              </a:lnSpc>
            </a:pPr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Online </a:t>
            </a:r>
            <a:r>
              <a:rPr lang="de-DE" b="1" dirty="0">
                <a:solidFill>
                  <a:srgbClr val="36544F"/>
                </a:solidFill>
                <a:latin typeface="Source Sans Pro" panose="020B0503030403020204" pitchFamily="34" charset="0"/>
              </a:rPr>
              <a:t>Workshop</a:t>
            </a:r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 mit Nils und Basti Springer</a:t>
            </a:r>
          </a:p>
          <a:p>
            <a:pPr>
              <a:lnSpc>
                <a:spcPct val="120000"/>
              </a:lnSpc>
            </a:pPr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Mittwoch, 20. November</a:t>
            </a:r>
          </a:p>
          <a:p>
            <a:pPr>
              <a:lnSpc>
                <a:spcPct val="120000"/>
              </a:lnSpc>
            </a:pPr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Alle Infos: https://</a:t>
            </a:r>
            <a:r>
              <a:rPr lang="de-DE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enterjs.de</a:t>
            </a:r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/</a:t>
            </a:r>
            <a:r>
              <a:rPr lang="de-DE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react.php</a:t>
            </a:r>
            <a:endParaRPr lang="de-DE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751499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E326C3-B1FE-964D-FB58-A93C7898B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Webanwendungen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6201B0E7-E3D0-4E23-2524-D2BD5D01149B}"/>
              </a:ext>
            </a:extLst>
          </p:cNvPr>
          <p:cNvSpPr txBox="1"/>
          <p:nvPr/>
        </p:nvSpPr>
        <p:spPr>
          <a:xfrm>
            <a:off x="339911" y="883022"/>
            <a:ext cx="5344733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Das Problem von Schnipsel-Architektur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6B1B0F26-E7ED-C008-AA25-8D73858143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7014" y="1635040"/>
            <a:ext cx="820246" cy="1368136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93621BA6-0248-B914-3DC1-DEEE270CDB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9557" y="1635040"/>
            <a:ext cx="820247" cy="1368139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AA7D7EFA-60C9-02FF-A6BF-C4BB2877C9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2101" y="1635040"/>
            <a:ext cx="820246" cy="1368136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C89D490E-F9F6-3C32-BDDC-CFDCB360A6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4644" y="1635040"/>
            <a:ext cx="820246" cy="1368136"/>
          </a:xfrm>
          <a:prstGeom prst="rect">
            <a:avLst/>
          </a:prstGeom>
        </p:spPr>
      </p:pic>
      <p:sp>
        <p:nvSpPr>
          <p:cNvPr id="14" name="Inhaltsplatzhalter 2">
            <a:extLst>
              <a:ext uri="{FF2B5EF4-FFF2-40B4-BE49-F238E27FC236}">
                <a16:creationId xmlns:a16="http://schemas.microsoft.com/office/drawing/2014/main" id="{D9005F80-062A-64B2-AA47-DCC1B2886906}"/>
              </a:ext>
            </a:extLst>
          </p:cNvPr>
          <p:cNvSpPr txBox="1">
            <a:spLocks/>
          </p:cNvSpPr>
          <p:nvPr/>
        </p:nvSpPr>
        <p:spPr>
          <a:xfrm>
            <a:off x="285106" y="2804499"/>
            <a:ext cx="8858894" cy="23400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  <a:p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Die Probleme "schleichen sich ein"</a:t>
            </a:r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Spätestens wenn es um Interaktionen geht, die nicht nur lokal sind</a:t>
            </a:r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Plötzlich hat unser Code nicht "ein </a:t>
            </a:r>
            <a:r>
              <a:rPr lang="de-DE" b="0" dirty="0">
                <a:solidFill>
                  <a:srgbClr val="1778B8"/>
                </a:solidFill>
                <a:latin typeface="Source Sans Pro" panose="020B0503030403020204" pitchFamily="34" charset="0"/>
              </a:rPr>
              <a:t>paar Probleme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" sondern ist </a:t>
            </a:r>
            <a:r>
              <a:rPr lang="de-DE" b="0" dirty="0">
                <a:solidFill>
                  <a:srgbClr val="9E60B8"/>
                </a:solidFill>
                <a:latin typeface="Source Sans Pro" panose="020B0503030403020204" pitchFamily="34" charset="0"/>
              </a:rPr>
              <a:t>kaputt</a:t>
            </a:r>
          </a:p>
          <a:p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4DA8F1AC-F25D-3606-EFE4-2FD4B8A1381C}"/>
              </a:ext>
            </a:extLst>
          </p:cNvPr>
          <p:cNvSpPr txBox="1"/>
          <p:nvPr/>
        </p:nvSpPr>
        <p:spPr>
          <a:xfrm>
            <a:off x="1782991" y="3003176"/>
            <a:ext cx="10518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sz="1400" dirty="0">
                <a:solidFill>
                  <a:srgbClr val="36544F"/>
                </a:solidFill>
                <a:latin typeface="Source Sans Pro" panose="020B0503030403020204" pitchFamily="34" charset="0"/>
              </a:rPr>
              <a:t>HTML-Seite</a:t>
            </a:r>
          </a:p>
        </p:txBody>
      </p:sp>
    </p:spTree>
    <p:extLst>
      <p:ext uri="{BB962C8B-B14F-4D97-AF65-F5344CB8AC3E}">
        <p14:creationId xmlns:p14="http://schemas.microsoft.com/office/powerpoint/2010/main" val="200989958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E326C3-B1FE-964D-FB58-A93C7898B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Single-Page-Anwendungen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6201B0E7-E3D0-4E23-2524-D2BD5D01149B}"/>
              </a:ext>
            </a:extLst>
          </p:cNvPr>
          <p:cNvSpPr txBox="1"/>
          <p:nvPr/>
        </p:nvSpPr>
        <p:spPr>
          <a:xfrm>
            <a:off x="339911" y="883022"/>
            <a:ext cx="7957628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Dann besser alles in JavaScript?</a:t>
            </a:r>
            <a:r>
              <a:rPr lang="de-DE" sz="24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 Single-Page-Anwendungen</a:t>
            </a:r>
          </a:p>
        </p:txBody>
      </p:sp>
      <p:sp>
        <p:nvSpPr>
          <p:cNvPr id="14" name="Inhaltsplatzhalter 2">
            <a:extLst>
              <a:ext uri="{FF2B5EF4-FFF2-40B4-BE49-F238E27FC236}">
                <a16:creationId xmlns:a16="http://schemas.microsoft.com/office/drawing/2014/main" id="{D9005F80-062A-64B2-AA47-DCC1B2886906}"/>
              </a:ext>
            </a:extLst>
          </p:cNvPr>
          <p:cNvSpPr txBox="1">
            <a:spLocks/>
          </p:cNvSpPr>
          <p:nvPr/>
        </p:nvSpPr>
        <p:spPr>
          <a:xfrm>
            <a:off x="285106" y="2804499"/>
            <a:ext cx="8858894" cy="23400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  <a:p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</a:pPr>
            <a:r>
              <a:rPr lang="de-DE" sz="23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ab ca. 2010</a:t>
            </a:r>
          </a:p>
          <a:p>
            <a:pPr>
              <a:lnSpc>
                <a:spcPct val="120000"/>
              </a:lnSpc>
            </a:pPr>
            <a:r>
              <a:rPr lang="de-DE" sz="23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Aus "Seiten" werden jetzt "Anwendungen"</a:t>
            </a:r>
          </a:p>
          <a:p>
            <a:pPr>
              <a:lnSpc>
                <a:spcPct val="120000"/>
              </a:lnSpc>
            </a:pPr>
            <a:r>
              <a:rPr lang="de-DE" sz="23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Klare Verantwortlichkeit: Server für Logik und Daten, Browser für UI</a:t>
            </a:r>
          </a:p>
          <a:p>
            <a:pPr>
              <a:lnSpc>
                <a:spcPct val="120000"/>
              </a:lnSpc>
            </a:pPr>
            <a:r>
              <a:rPr lang="de-DE" sz="23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Es gibt stabile und verbreitete Frameworks für jeden Geschmack</a:t>
            </a:r>
          </a:p>
          <a:p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4DA8F1AC-F25D-3606-EFE4-2FD4B8A1381C}"/>
              </a:ext>
            </a:extLst>
          </p:cNvPr>
          <p:cNvSpPr txBox="1"/>
          <p:nvPr/>
        </p:nvSpPr>
        <p:spPr>
          <a:xfrm>
            <a:off x="3616341" y="2824370"/>
            <a:ext cx="14253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sz="1400" dirty="0">
                <a:solidFill>
                  <a:srgbClr val="36544F"/>
                </a:solidFill>
                <a:latin typeface="Source Sans Pro" panose="020B0503030403020204" pitchFamily="34" charset="0"/>
              </a:rPr>
              <a:t>JavaScript-Code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2B2A897-252E-8AF5-2972-3F1613018B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3519" y="1518447"/>
            <a:ext cx="771034" cy="1286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94282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Single-Page-Anwendungen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7B0C4E9-51F9-AD56-CA03-63AEFCF96E00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46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Single-Page-Anwendungen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555E4136-3C10-32A0-A141-5645B7D5F28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248130" y="1300542"/>
            <a:ext cx="6798333" cy="3551677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Darstellung erfolgt vollständig mit JavaScript</a:t>
            </a:r>
            <a:endParaRPr lang="de-DE" b="0" dirty="0">
              <a:solidFill>
                <a:srgbClr val="B04432"/>
              </a:solidFill>
              <a:latin typeface="Source Sans Pro" panose="020B0503030403020204" pitchFamily="34" charset="0"/>
            </a:endParaRPr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Statisches HTML spielt (fast) keine Rolle</a:t>
            </a:r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Die Anwendung kommuniziert mit dem Backend über API</a:t>
            </a:r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Ausgetauscht werden Daten, aber keine UI</a:t>
            </a:r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Vertreter: Angular, </a:t>
            </a:r>
            <a:r>
              <a:rPr lang="de-DE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React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, </a:t>
            </a:r>
            <a:r>
              <a:rPr lang="de-DE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Svelte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, </a:t>
            </a:r>
            <a:r>
              <a:rPr lang="de-DE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Vue</a:t>
            </a:r>
            <a:endParaRPr lang="de-DE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endParaRPr lang="de-DE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lvl="1"/>
            <a:endParaRPr lang="de-DE" sz="2100" dirty="0">
              <a:latin typeface="Source Sans Pro" panose="020B0503030403020204" pitchFamily="34" charset="0"/>
            </a:endParaRPr>
          </a:p>
          <a:p>
            <a:pPr lvl="1"/>
            <a:endParaRPr lang="de-DE" sz="2100" dirty="0">
              <a:latin typeface="Source Sans Pro" panose="020B0503030403020204" pitchFamily="34" charset="0"/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E668ED8F-887D-FF3D-32EE-71BD7F2AA9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900" y="1308407"/>
            <a:ext cx="1526618" cy="2546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63349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Single-Page-Anwendungen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7B0C4E9-51F9-AD56-CA03-63AEFCF96E00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46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Single-Page-Anwendungen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555E4136-3C10-32A0-A141-5645B7D5F28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248130" y="1300542"/>
            <a:ext cx="6895870" cy="3551677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Konsequenz #1: (viel) </a:t>
            </a:r>
            <a:r>
              <a:rPr lang="de-DE" b="0" dirty="0">
                <a:solidFill>
                  <a:srgbClr val="1778B8"/>
                </a:solidFill>
                <a:latin typeface="Source Sans Pro" panose="020B0503030403020204" pitchFamily="34" charset="0"/>
              </a:rPr>
              <a:t>JavaScript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zur </a:t>
            </a:r>
            <a:r>
              <a:rPr lang="de-DE" b="0" dirty="0">
                <a:solidFill>
                  <a:srgbClr val="B04432"/>
                </a:solidFill>
                <a:latin typeface="Source Sans Pro" panose="020B0503030403020204" pitchFamily="34" charset="0"/>
              </a:rPr>
              <a:t>Entwicklungszeit</a:t>
            </a:r>
          </a:p>
          <a:p>
            <a:endParaRPr lang="de-DE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lvl="1"/>
            <a:endParaRPr lang="de-DE" sz="2100" dirty="0">
              <a:latin typeface="Source Sans Pro" panose="020B0503030403020204" pitchFamily="34" charset="0"/>
            </a:endParaRPr>
          </a:p>
          <a:p>
            <a:pPr lvl="1"/>
            <a:endParaRPr lang="de-DE" sz="2100" dirty="0">
              <a:latin typeface="Source Sans Pro" panose="020B0503030403020204" pitchFamily="34" charset="0"/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E668ED8F-887D-FF3D-32EE-71BD7F2AA9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900" y="1308407"/>
            <a:ext cx="1526618" cy="2546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42356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Single-Page-Anwendungen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7B0C4E9-51F9-AD56-CA03-63AEFCF96E00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46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Single-Page-Anwendungen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555E4136-3C10-32A0-A141-5645B7D5F28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248130" y="1300542"/>
            <a:ext cx="6895870" cy="3551677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Konsequenz #1: (viel) </a:t>
            </a:r>
            <a:r>
              <a:rPr lang="de-DE" b="0" dirty="0">
                <a:solidFill>
                  <a:srgbClr val="1778B8"/>
                </a:solidFill>
                <a:latin typeface="Source Sans Pro" panose="020B0503030403020204" pitchFamily="34" charset="0"/>
              </a:rPr>
              <a:t>JavaScript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zur </a:t>
            </a:r>
            <a:r>
              <a:rPr lang="de-DE" b="0" dirty="0">
                <a:solidFill>
                  <a:srgbClr val="B04432"/>
                </a:solidFill>
                <a:latin typeface="Source Sans Pro" panose="020B0503030403020204" pitchFamily="34" charset="0"/>
              </a:rPr>
              <a:t>Entwicklungszeit</a:t>
            </a:r>
          </a:p>
          <a:p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Konsequenz #2: (viel) </a:t>
            </a:r>
            <a:r>
              <a:rPr lang="de-DE" b="0" dirty="0">
                <a:solidFill>
                  <a:srgbClr val="1778B8"/>
                </a:solidFill>
                <a:latin typeface="Source Sans Pro" panose="020B0503030403020204" pitchFamily="34" charset="0"/>
              </a:rPr>
              <a:t>JavaScript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zur</a:t>
            </a:r>
            <a:r>
              <a:rPr lang="de-DE" b="0" dirty="0">
                <a:solidFill>
                  <a:srgbClr val="B04432"/>
                </a:solidFill>
                <a:latin typeface="Source Sans Pro" panose="020B0503030403020204" pitchFamily="34" charset="0"/>
              </a:rPr>
              <a:t> Laufzeit</a:t>
            </a:r>
          </a:p>
          <a:p>
            <a:endParaRPr lang="de-DE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lvl="1"/>
            <a:endParaRPr lang="de-DE" sz="2100" dirty="0">
              <a:latin typeface="Source Sans Pro" panose="020B0503030403020204" pitchFamily="34" charset="0"/>
            </a:endParaRPr>
          </a:p>
          <a:p>
            <a:pPr lvl="1"/>
            <a:endParaRPr lang="de-DE" sz="2100" dirty="0">
              <a:latin typeface="Source Sans Pro" panose="020B0503030403020204" pitchFamily="34" charset="0"/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E668ED8F-887D-FF3D-32EE-71BD7F2AA9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900" y="1308407"/>
            <a:ext cx="1526618" cy="2546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75575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Single-Page-Anwendungen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7B0C4E9-51F9-AD56-CA03-63AEFCF96E00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46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Single-Page-Anwendungen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555E4136-3C10-32A0-A141-5645B7D5F28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248131" y="1300542"/>
            <a:ext cx="6600902" cy="3551677"/>
          </a:xfrm>
        </p:spPr>
        <p:txBody>
          <a:bodyPr/>
          <a:lstStyle/>
          <a:p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Konsequenz #2: viel JavaScript </a:t>
            </a:r>
            <a:r>
              <a:rPr lang="de-DE" dirty="0">
                <a:solidFill>
                  <a:srgbClr val="B04432"/>
                </a:solidFill>
                <a:latin typeface="Source Sans Pro" panose="020B0503030403020204" pitchFamily="34" charset="0"/>
              </a:rPr>
              <a:t>zur Laufzeit</a:t>
            </a:r>
          </a:p>
          <a:p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Auch für </a:t>
            </a:r>
            <a:r>
              <a:rPr lang="de-DE" dirty="0">
                <a:solidFill>
                  <a:srgbClr val="65BD82"/>
                </a:solidFill>
                <a:latin typeface="Source Sans Pro SemiBold" panose="020B0503030403020204" pitchFamily="34" charset="0"/>
              </a:rPr>
              <a:t>statische Inhalte</a:t>
            </a:r>
            <a:endParaRPr lang="de-DE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endParaRPr lang="de-DE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lvl="1"/>
            <a:endParaRPr lang="de-DE" sz="2100" dirty="0">
              <a:latin typeface="Source Sans Pro" panose="020B0503030403020204" pitchFamily="34" charset="0"/>
            </a:endParaRPr>
          </a:p>
          <a:p>
            <a:pPr lvl="1"/>
            <a:endParaRPr lang="de-DE" sz="2100" dirty="0">
              <a:latin typeface="Source Sans Pro" panose="020B0503030403020204" pitchFamily="34" charset="0"/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E668ED8F-887D-FF3D-32EE-71BD7F2AA9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900" y="1308407"/>
            <a:ext cx="1526618" cy="2546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88988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Single-Page-Anwendungen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7B0C4E9-51F9-AD56-CA03-63AEFCF96E00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46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Single-Page-Anwendungen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555E4136-3C10-32A0-A141-5645B7D5F28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248131" y="1300542"/>
            <a:ext cx="6600902" cy="3551677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JavaScript-Code:</a:t>
            </a:r>
          </a:p>
          <a:p>
            <a:pPr marL="800100" lvl="1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100" dirty="0">
                <a:latin typeface="Source Sans Pro" panose="020B0503030403020204" pitchFamily="34" charset="0"/>
              </a:rPr>
              <a:t>muss zum Browser gesendet werden </a:t>
            </a:r>
          </a:p>
          <a:p>
            <a:pPr marL="800100" lvl="1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100" dirty="0">
                <a:latin typeface="Source Sans Pro" panose="020B0503030403020204" pitchFamily="34" charset="0"/>
              </a:rPr>
              <a:t>muss vom Browser ausgeführt werden</a:t>
            </a:r>
          </a:p>
          <a:p>
            <a:pPr marL="800100" lvl="1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100" dirty="0">
                <a:latin typeface="Source Sans Pro" panose="020B0503030403020204" pitchFamily="34" charset="0"/>
              </a:rPr>
              <a:t>kann dann die darzustellenden Daten lesen</a:t>
            </a:r>
          </a:p>
          <a:p>
            <a:pPr marL="800100" lvl="1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100" dirty="0">
                <a:latin typeface="Source Sans Pro" panose="020B0503030403020204" pitchFamily="34" charset="0"/>
              </a:rPr>
              <a:t>kann dann erst die Daten anzeigen</a:t>
            </a:r>
          </a:p>
          <a:p>
            <a:pPr marL="800100" lvl="1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100" dirty="0">
                <a:latin typeface="Source Sans Pro" panose="020B0503030403020204" pitchFamily="34" charset="0"/>
              </a:rPr>
              <a:t>erst dann ist die Anwendung einsatzbereit </a:t>
            </a:r>
          </a:p>
          <a:p>
            <a:pPr marL="800100" lvl="1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100" dirty="0">
                <a:latin typeface="Source Sans Pro" panose="020B0503030403020204" pitchFamily="34" charset="0"/>
              </a:rPr>
              <a:t>Mit jedem Feature wird es mehr </a:t>
            </a:r>
          </a:p>
          <a:p>
            <a:endParaRPr lang="de-DE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lvl="1"/>
            <a:endParaRPr lang="de-DE" sz="2100" dirty="0">
              <a:latin typeface="Source Sans Pro" panose="020B0503030403020204" pitchFamily="34" charset="0"/>
            </a:endParaRPr>
          </a:p>
          <a:p>
            <a:pPr lvl="1"/>
            <a:endParaRPr lang="de-DE" sz="2100" dirty="0">
              <a:latin typeface="Source Sans Pro" panose="020B0503030403020204" pitchFamily="34" charset="0"/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E668ED8F-887D-FF3D-32EE-71BD7F2AA9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900" y="1308407"/>
            <a:ext cx="1526618" cy="2546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50474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Single-Page-Anwendungen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7B0C4E9-51F9-AD56-CA03-63AEFCF96E00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46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Single-Page-Anwendungen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555E4136-3C10-32A0-A141-5645B7D5F28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248131" y="1300542"/>
            <a:ext cx="6600902" cy="3551677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Das hat Auswirkungen auf die </a:t>
            </a:r>
            <a:r>
              <a:rPr lang="de-DE" dirty="0">
                <a:solidFill>
                  <a:srgbClr val="B04432"/>
                </a:solidFill>
                <a:latin typeface="Source Sans Pro" panose="020B0503030403020204" pitchFamily="34" charset="0"/>
              </a:rPr>
              <a:t>Laufzeit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-Performance</a:t>
            </a:r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Insbesondere beim Starten</a:t>
            </a:r>
          </a:p>
          <a:p>
            <a:pPr>
              <a:lnSpc>
                <a:spcPct val="120000"/>
              </a:lnSpc>
            </a:pPr>
            <a:endParaRPr lang="de-DE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lvl="1"/>
            <a:endParaRPr lang="de-DE" sz="2100" dirty="0">
              <a:latin typeface="Source Sans Pro" panose="020B0503030403020204" pitchFamily="34" charset="0"/>
            </a:endParaRPr>
          </a:p>
          <a:p>
            <a:pPr lvl="1"/>
            <a:endParaRPr lang="de-DE" sz="2100" dirty="0">
              <a:latin typeface="Source Sans Pro" panose="020B0503030403020204" pitchFamily="34" charset="0"/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E668ED8F-887D-FF3D-32EE-71BD7F2AA9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900" y="1308407"/>
            <a:ext cx="1526618" cy="2546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48983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Single-Page-Anwendungen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7B0C4E9-51F9-AD56-CA03-63AEFCF96E00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46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Single-Page-Anwendungen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555E4136-3C10-32A0-A141-5645B7D5F28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248131" y="1300542"/>
            <a:ext cx="6600902" cy="3551677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Das hat Auswirkungen auf die </a:t>
            </a:r>
            <a:r>
              <a:rPr lang="de-DE" dirty="0">
                <a:solidFill>
                  <a:srgbClr val="B04432"/>
                </a:solidFill>
                <a:latin typeface="Source Sans Pro" panose="020B0503030403020204" pitchFamily="34" charset="0"/>
              </a:rPr>
              <a:t>Laufzeit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-Performance</a:t>
            </a:r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Insbesondere beim Starten</a:t>
            </a:r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Ob das ein Problem für die eigene Anwendung ist, muss man von Fall zu Fall entscheiden</a:t>
            </a:r>
          </a:p>
          <a:p>
            <a:pPr marL="514350" lvl="2">
              <a:lnSpc>
                <a:spcPct val="120000"/>
              </a:lnSpc>
              <a:spcBef>
                <a:spcPts val="750"/>
              </a:spcBef>
            </a:pPr>
            <a:r>
              <a:rPr lang="de-DE" sz="2100" dirty="0">
                <a:latin typeface="Source Sans Pro" panose="020B0503030403020204" pitchFamily="34" charset="0"/>
              </a:rPr>
              <a:t>In-House- oder B2B-Anwendungen haben andere Anforderungen als ein Online-Shop</a:t>
            </a:r>
          </a:p>
          <a:p>
            <a:pPr>
              <a:lnSpc>
                <a:spcPct val="120000"/>
              </a:lnSpc>
            </a:pPr>
            <a:endParaRPr lang="de-DE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lvl="1"/>
            <a:endParaRPr lang="de-DE" sz="2100" dirty="0">
              <a:latin typeface="Source Sans Pro" panose="020B0503030403020204" pitchFamily="34" charset="0"/>
            </a:endParaRPr>
          </a:p>
          <a:p>
            <a:pPr lvl="1"/>
            <a:endParaRPr lang="de-DE" sz="2100" dirty="0">
              <a:latin typeface="Source Sans Pro" panose="020B0503030403020204" pitchFamily="34" charset="0"/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E668ED8F-887D-FF3D-32EE-71BD7F2AA9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900" y="1308407"/>
            <a:ext cx="1526618" cy="2546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02582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E326C3-B1FE-964D-FB58-A93C7898B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Webanwendungen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6201B0E7-E3D0-4E23-2524-D2BD5D01149B}"/>
              </a:ext>
            </a:extLst>
          </p:cNvPr>
          <p:cNvSpPr txBox="1"/>
          <p:nvPr/>
        </p:nvSpPr>
        <p:spPr>
          <a:xfrm>
            <a:off x="339911" y="883022"/>
            <a:ext cx="4536819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"Gibt es denn nichts dazwischen"?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67D55207-305E-4B07-2DF9-299523FD25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733" y="1591791"/>
            <a:ext cx="1526617" cy="2546333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113BA6AC-5FA3-8CD8-F1EC-7974A56D946F}"/>
              </a:ext>
            </a:extLst>
          </p:cNvPr>
          <p:cNvSpPr txBox="1"/>
          <p:nvPr/>
        </p:nvSpPr>
        <p:spPr>
          <a:xfrm>
            <a:off x="662774" y="4271610"/>
            <a:ext cx="13965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sz="1400" dirty="0">
                <a:solidFill>
                  <a:srgbClr val="36544F"/>
                </a:solidFill>
                <a:latin typeface="Source Sans Pro" panose="020B0503030403020204" pitchFamily="34" charset="0"/>
              </a:rPr>
              <a:t>Nur Server (+JS)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B4310E19-497E-83D8-D374-F247508130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0764" y="1591790"/>
            <a:ext cx="1526618" cy="2546334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971CC1CB-5B39-9ABC-2419-4B7FF26A7634}"/>
              </a:ext>
            </a:extLst>
          </p:cNvPr>
          <p:cNvSpPr txBox="1"/>
          <p:nvPr/>
        </p:nvSpPr>
        <p:spPr>
          <a:xfrm>
            <a:off x="7055035" y="4271610"/>
            <a:ext cx="13773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sz="1400" dirty="0">
                <a:solidFill>
                  <a:srgbClr val="36544F"/>
                </a:solidFill>
                <a:latin typeface="Source Sans Pro" panose="020B0503030403020204" pitchFamily="34" charset="0"/>
              </a:rPr>
              <a:t>Nur Client (SPA)</a:t>
            </a:r>
          </a:p>
        </p:txBody>
      </p:sp>
    </p:spTree>
    <p:extLst>
      <p:ext uri="{BB962C8B-B14F-4D97-AF65-F5344CB8AC3E}">
        <p14:creationId xmlns:p14="http://schemas.microsoft.com/office/powerpoint/2010/main" val="16622446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07FCDB-6357-4885-99BE-B85D74BA6B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069FD9E6-0BEC-08B1-D4DB-A7E9C0F83D18}"/>
              </a:ext>
            </a:extLst>
          </p:cNvPr>
          <p:cNvSpPr/>
          <p:nvPr/>
        </p:nvSpPr>
        <p:spPr>
          <a:xfrm>
            <a:off x="0" y="118077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3600" b="1" dirty="0">
                <a:solidFill>
                  <a:srgbClr val="1778B8"/>
                </a:solidFill>
                <a:latin typeface="Source Sans Pro" panose="020B0503030403020204" pitchFamily="34" charset="77"/>
              </a:rPr>
              <a:t>Webanwendungen...</a:t>
            </a:r>
            <a:endParaRPr lang="de-DE" sz="2800" b="1" dirty="0">
              <a:solidFill>
                <a:srgbClr val="1778B8"/>
              </a:solidFill>
              <a:latin typeface="Source Sans Pro" panose="020B0503030403020204" pitchFamily="34" charset="77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664D93B0-A9AA-06D9-D3BD-817E6D948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6367178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E326C3-B1FE-964D-FB58-A93C7898B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Webanwendungen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6201B0E7-E3D0-4E23-2524-D2BD5D01149B}"/>
              </a:ext>
            </a:extLst>
          </p:cNvPr>
          <p:cNvSpPr txBox="1"/>
          <p:nvPr/>
        </p:nvSpPr>
        <p:spPr>
          <a:xfrm>
            <a:off x="339911" y="883022"/>
            <a:ext cx="5016117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"Doch – </a:t>
            </a:r>
            <a:r>
              <a:rPr lang="de-DE" sz="2400" b="1" i="1" dirty="0" err="1">
                <a:solidFill>
                  <a:srgbClr val="36544F"/>
                </a:solidFill>
                <a:latin typeface="Candara" panose="020E0502030303020204" pitchFamily="34" charset="0"/>
              </a:rPr>
              <a:t>Fullstack</a:t>
            </a:r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-Anwendungen </a:t>
            </a:r>
            <a:r>
              <a:rPr lang="de-DE" sz="2400" b="1" dirty="0">
                <a:solidFill>
                  <a:srgbClr val="36544F"/>
                </a:solidFill>
                <a:latin typeface="Candara" panose="020E0502030303020204" pitchFamily="34" charset="0"/>
              </a:rPr>
              <a:t>🥳</a:t>
            </a:r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"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67D55207-305E-4B07-2DF9-299523FD25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733" y="1591791"/>
            <a:ext cx="1526617" cy="2546333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113BA6AC-5FA3-8CD8-F1EC-7974A56D946F}"/>
              </a:ext>
            </a:extLst>
          </p:cNvPr>
          <p:cNvSpPr txBox="1"/>
          <p:nvPr/>
        </p:nvSpPr>
        <p:spPr>
          <a:xfrm>
            <a:off x="662774" y="4271610"/>
            <a:ext cx="13965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sz="1400" dirty="0">
                <a:solidFill>
                  <a:srgbClr val="36544F"/>
                </a:solidFill>
                <a:latin typeface="Source Sans Pro" panose="020B0503030403020204" pitchFamily="34" charset="0"/>
              </a:rPr>
              <a:t>Nur Server (+JS)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B4310E19-497E-83D8-D374-F247508130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0764" y="1591790"/>
            <a:ext cx="1526618" cy="2546334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971CC1CB-5B39-9ABC-2419-4B7FF26A7634}"/>
              </a:ext>
            </a:extLst>
          </p:cNvPr>
          <p:cNvSpPr txBox="1"/>
          <p:nvPr/>
        </p:nvSpPr>
        <p:spPr>
          <a:xfrm>
            <a:off x="7055035" y="4271610"/>
            <a:ext cx="13773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sz="1400" dirty="0">
                <a:solidFill>
                  <a:srgbClr val="36544F"/>
                </a:solidFill>
                <a:latin typeface="Source Sans Pro" panose="020B0503030403020204" pitchFamily="34" charset="0"/>
              </a:rPr>
              <a:t>Nur Client (SPA)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EE67B645-A756-A804-9FA0-FF938B90CC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9248" y="1635040"/>
            <a:ext cx="1526618" cy="2546336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719C55BA-75E0-5856-22B9-9D742A4A8253}"/>
              </a:ext>
            </a:extLst>
          </p:cNvPr>
          <p:cNvSpPr txBox="1"/>
          <p:nvPr/>
        </p:nvSpPr>
        <p:spPr>
          <a:xfrm>
            <a:off x="3335523" y="4317840"/>
            <a:ext cx="19992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sz="1400" dirty="0">
                <a:solidFill>
                  <a:srgbClr val="36544F"/>
                </a:solidFill>
                <a:latin typeface="Source Sans Pro" panose="020B0503030403020204" pitchFamily="34" charset="0"/>
              </a:rPr>
              <a:t>JS </a:t>
            </a:r>
            <a:r>
              <a:rPr lang="de-DE" sz="140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Fullstack</a:t>
            </a:r>
            <a:r>
              <a:rPr lang="de-DE" sz="1400" dirty="0">
                <a:solidFill>
                  <a:srgbClr val="36544F"/>
                </a:solidFill>
                <a:latin typeface="Source Sans Pro" panose="020B0503030403020204" pitchFamily="34" charset="0"/>
              </a:rPr>
              <a:t> Anwendung</a:t>
            </a:r>
          </a:p>
        </p:txBody>
      </p:sp>
    </p:spTree>
    <p:extLst>
      <p:ext uri="{BB962C8B-B14F-4D97-AF65-F5344CB8AC3E}">
        <p14:creationId xmlns:p14="http://schemas.microsoft.com/office/powerpoint/2010/main" val="344842189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Fullstack</a:t>
            </a:r>
            <a:r>
              <a:rPr lang="de-DE" dirty="0"/>
              <a:t>-Anwendungen (JavaScript)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7B0C4E9-51F9-AD56-CA03-63AEFCF96E00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46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 err="1"/>
              <a:t>Fullstack</a:t>
            </a:r>
            <a:r>
              <a:rPr lang="de-DE" dirty="0"/>
              <a:t>-Anwendungen (JavaScript)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555E4136-3C10-32A0-A141-5645B7D5F28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248131" y="1300542"/>
            <a:ext cx="6600902" cy="3551677"/>
          </a:xfrm>
        </p:spPr>
        <p:txBody>
          <a:bodyPr>
            <a:normAutofit/>
          </a:bodyPr>
          <a:lstStyle/>
          <a:p>
            <a:endParaRPr lang="de-DE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lvl="1"/>
            <a:endParaRPr lang="de-DE" sz="2100" dirty="0">
              <a:latin typeface="Source Sans Pro" panose="020B0503030403020204" pitchFamily="34" charset="0"/>
            </a:endParaRPr>
          </a:p>
          <a:p>
            <a:pPr lvl="1"/>
            <a:endParaRPr lang="de-DE" sz="2100" dirty="0">
              <a:latin typeface="Source Sans Pro" panose="020B0503030403020204" pitchFamily="34" charset="0"/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E68058D5-7720-F6A5-1924-C6A730D97B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900" y="1308407"/>
            <a:ext cx="1526618" cy="2546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33049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Fullstack</a:t>
            </a:r>
            <a:r>
              <a:rPr lang="de-DE" dirty="0"/>
              <a:t>-Anwendungen (JavaScript)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7B0C4E9-51F9-AD56-CA03-63AEFCF96E00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46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 err="1"/>
              <a:t>Fullstack</a:t>
            </a:r>
            <a:r>
              <a:rPr lang="de-DE" dirty="0"/>
              <a:t>-Anwendungen (JavaScript)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555E4136-3C10-32A0-A141-5645B7D5F28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248131" y="1300542"/>
            <a:ext cx="6600902" cy="3551677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Ebenfalls vollständig in </a:t>
            </a:r>
            <a:r>
              <a:rPr lang="de-DE" b="0" dirty="0">
                <a:solidFill>
                  <a:srgbClr val="1778B8"/>
                </a:solidFill>
                <a:latin typeface="Source Sans Pro" panose="020B0503030403020204" pitchFamily="34" charset="0"/>
              </a:rPr>
              <a:t>JavaScript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geschrieben</a:t>
            </a:r>
          </a:p>
          <a:p>
            <a:endParaRPr lang="de-DE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lvl="1"/>
            <a:endParaRPr lang="de-DE" sz="2100" dirty="0">
              <a:latin typeface="Source Sans Pro" panose="020B0503030403020204" pitchFamily="34" charset="0"/>
            </a:endParaRPr>
          </a:p>
          <a:p>
            <a:pPr lvl="1"/>
            <a:endParaRPr lang="de-DE" sz="2100" dirty="0">
              <a:latin typeface="Source Sans Pro" panose="020B0503030403020204" pitchFamily="34" charset="0"/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E68058D5-7720-F6A5-1924-C6A730D97B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900" y="1308407"/>
            <a:ext cx="1526618" cy="2546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28932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Fullstack</a:t>
            </a:r>
            <a:r>
              <a:rPr lang="de-DE" dirty="0"/>
              <a:t>-Anwendungen (JavaScript)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7B0C4E9-51F9-AD56-CA03-63AEFCF96E00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46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 err="1"/>
              <a:t>Fullstack</a:t>
            </a:r>
            <a:r>
              <a:rPr lang="de-DE" dirty="0"/>
              <a:t>-Anwendungen (JavaScript)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555E4136-3C10-32A0-A141-5645B7D5F28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248131" y="1300542"/>
            <a:ext cx="6600902" cy="3551677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Grundsätzliche Idee:</a:t>
            </a:r>
          </a:p>
          <a:p>
            <a:pPr marL="800100" lvl="1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100" b="1" dirty="0">
                <a:solidFill>
                  <a:srgbClr val="5AB88F"/>
                </a:solidFill>
                <a:latin typeface="Source Sans Pro" panose="020B0503030403020204" pitchFamily="34" charset="0"/>
              </a:rPr>
              <a:t>UI-Code</a:t>
            </a:r>
            <a:r>
              <a:rPr lang="de-DE" sz="2100" dirty="0">
                <a:latin typeface="Source Sans Pro" panose="020B0503030403020204" pitchFamily="34" charset="0"/>
              </a:rPr>
              <a:t> wird serverseitig vorgerendert</a:t>
            </a:r>
          </a:p>
          <a:p>
            <a:pPr marL="800100" lvl="1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100" b="1" dirty="0">
                <a:solidFill>
                  <a:srgbClr val="5AB88F"/>
                </a:solidFill>
                <a:latin typeface="Source Sans Pro" panose="020B0503030403020204" pitchFamily="34" charset="0"/>
              </a:rPr>
              <a:t>UI-Code</a:t>
            </a:r>
            <a:r>
              <a:rPr lang="de-DE" sz="2100" dirty="0">
                <a:latin typeface="Source Sans Pro" panose="020B0503030403020204" pitchFamily="34" charset="0"/>
              </a:rPr>
              <a:t> wird zum Browser gesendet und angezeigt</a:t>
            </a:r>
          </a:p>
          <a:p>
            <a:endParaRPr lang="de-DE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lvl="1"/>
            <a:endParaRPr lang="de-DE" sz="2100" dirty="0">
              <a:latin typeface="Source Sans Pro" panose="020B0503030403020204" pitchFamily="34" charset="0"/>
            </a:endParaRPr>
          </a:p>
          <a:p>
            <a:pPr lvl="1"/>
            <a:endParaRPr lang="de-DE" sz="2100" dirty="0">
              <a:latin typeface="Source Sans Pro" panose="020B0503030403020204" pitchFamily="34" charset="0"/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9A24556B-CDDC-01F2-9DE0-93235B5352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900" y="1300542"/>
            <a:ext cx="1526618" cy="2546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41722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Fullstack</a:t>
            </a:r>
            <a:r>
              <a:rPr lang="de-DE" dirty="0"/>
              <a:t>-Anwendungen (JavaScript)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7B0C4E9-51F9-AD56-CA03-63AEFCF96E00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46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 err="1"/>
              <a:t>Fullstack</a:t>
            </a:r>
            <a:r>
              <a:rPr lang="de-DE" dirty="0"/>
              <a:t>-Anwendungen (JavaScript)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DDCDA3C5-23EC-9E10-FC51-89D132C7673C}"/>
              </a:ext>
            </a:extLst>
          </p:cNvPr>
          <p:cNvSpPr txBox="1">
            <a:spLocks/>
          </p:cNvSpPr>
          <p:nvPr/>
        </p:nvSpPr>
        <p:spPr>
          <a:xfrm>
            <a:off x="2248131" y="1300542"/>
            <a:ext cx="6600902" cy="3551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Grundsätzliche Idee:</a:t>
            </a:r>
          </a:p>
          <a:p>
            <a:pPr marL="800100" lvl="1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100" b="1" dirty="0">
                <a:solidFill>
                  <a:srgbClr val="5AB88F"/>
                </a:solidFill>
                <a:latin typeface="Source Sans Pro" panose="020B0503030403020204" pitchFamily="34" charset="0"/>
              </a:rPr>
              <a:t>UI-Code</a:t>
            </a:r>
            <a:r>
              <a:rPr lang="de-DE" sz="2100" dirty="0">
                <a:latin typeface="Source Sans Pro" panose="020B0503030403020204" pitchFamily="34" charset="0"/>
              </a:rPr>
              <a:t> wird serverseitig vorgerendert</a:t>
            </a:r>
          </a:p>
          <a:p>
            <a:pPr marL="800100" lvl="1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100" b="1" dirty="0">
                <a:solidFill>
                  <a:srgbClr val="5AB88F"/>
                </a:solidFill>
                <a:latin typeface="Source Sans Pro" panose="020B0503030403020204" pitchFamily="34" charset="0"/>
              </a:rPr>
              <a:t>UI-Code</a:t>
            </a:r>
            <a:r>
              <a:rPr lang="de-DE" sz="2100" dirty="0">
                <a:latin typeface="Source Sans Pro" panose="020B0503030403020204" pitchFamily="34" charset="0"/>
              </a:rPr>
              <a:t> wird zum Browser gesendet und angezeigt</a:t>
            </a:r>
          </a:p>
          <a:p>
            <a:pPr marL="800100" lvl="1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100" dirty="0">
                <a:latin typeface="Source Sans Pro" panose="020B0503030403020204" pitchFamily="34" charset="0"/>
              </a:rPr>
              <a:t>Nur der JavaScript-Code ("Islands") </a:t>
            </a:r>
            <a:r>
              <a:rPr lang="de-DE" sz="2100" dirty="0">
                <a:solidFill>
                  <a:srgbClr val="1778B8"/>
                </a:solidFill>
                <a:latin typeface="Source Sans Pro" panose="020B0503030403020204" pitchFamily="34" charset="0"/>
              </a:rPr>
              <a:t>für Interaktionen</a:t>
            </a:r>
            <a:r>
              <a:rPr lang="de-DE" sz="2100" dirty="0">
                <a:latin typeface="Source Sans Pro" panose="020B0503030403020204" pitchFamily="34" charset="0"/>
              </a:rPr>
              <a:t> wird zum Browser geschickt</a:t>
            </a:r>
          </a:p>
          <a:p>
            <a:pPr marL="800100" lvl="1" indent="-457200">
              <a:lnSpc>
                <a:spcPct val="120000"/>
              </a:lnSpc>
              <a:buFont typeface="+mj-lt"/>
              <a:buAutoNum type="arabicPeriod"/>
            </a:pPr>
            <a:endParaRPr lang="de-DE" sz="2100" dirty="0">
              <a:latin typeface="Source Sans Pro" panose="020B0503030403020204" pitchFamily="34" charset="0"/>
            </a:endParaRPr>
          </a:p>
          <a:p>
            <a:endParaRPr lang="de-DE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lvl="1"/>
            <a:endParaRPr lang="de-DE" sz="2100" dirty="0">
              <a:latin typeface="Source Sans Pro" panose="020B0503030403020204" pitchFamily="34" charset="0"/>
            </a:endParaRPr>
          </a:p>
          <a:p>
            <a:pPr lvl="1"/>
            <a:endParaRPr lang="de-DE" sz="2100" dirty="0">
              <a:latin typeface="Source Sans Pro" panose="020B0503030403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8563A15C-2FA8-EA12-8C77-4621601183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899" y="1300542"/>
            <a:ext cx="1526618" cy="2546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80068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Fullstack</a:t>
            </a:r>
            <a:r>
              <a:rPr lang="de-DE" dirty="0"/>
              <a:t>-Anwendungen (JavaScript)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7B0C4E9-51F9-AD56-CA03-63AEFCF96E00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46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 err="1"/>
              <a:t>Fullstack</a:t>
            </a:r>
            <a:r>
              <a:rPr lang="de-DE" dirty="0"/>
              <a:t>-Anwendungen (JavaScript)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555E4136-3C10-32A0-A141-5645B7D5F28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248131" y="1300542"/>
            <a:ext cx="6841792" cy="3551677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Anwendung startet schneller:</a:t>
            </a:r>
          </a:p>
          <a:p>
            <a:pPr marL="800100" lvl="1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100" dirty="0">
                <a:latin typeface="Source Sans Pro" panose="020B0503030403020204" pitchFamily="34" charset="0"/>
              </a:rPr>
              <a:t>Browser bekommt </a:t>
            </a:r>
            <a:r>
              <a:rPr lang="de-DE" sz="2100" b="1" dirty="0">
                <a:solidFill>
                  <a:srgbClr val="65BD82"/>
                </a:solidFill>
                <a:latin typeface="Source Sans Pro SemiBold" panose="020B0503030403020204" pitchFamily="34" charset="0"/>
              </a:rPr>
              <a:t>UI-Code</a:t>
            </a:r>
            <a:r>
              <a:rPr lang="de-DE" sz="2100" dirty="0">
                <a:latin typeface="Source Sans Pro" panose="020B0503030403020204" pitchFamily="34" charset="0"/>
              </a:rPr>
              <a:t> zur Darstellung</a:t>
            </a:r>
          </a:p>
          <a:p>
            <a:pPr marL="800100" lvl="1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100" dirty="0">
                <a:latin typeface="Source Sans Pro" panose="020B0503030403020204" pitchFamily="34" charset="0"/>
              </a:rPr>
              <a:t>Der </a:t>
            </a:r>
            <a:r>
              <a:rPr lang="de-DE" sz="2100" dirty="0">
                <a:solidFill>
                  <a:srgbClr val="9E60B8"/>
                </a:solidFill>
                <a:latin typeface="Source Sans Pro" panose="020B0503030403020204" pitchFamily="34" charset="0"/>
              </a:rPr>
              <a:t>notwendige</a:t>
            </a:r>
            <a:r>
              <a:rPr lang="de-DE" sz="2100" dirty="0">
                <a:solidFill>
                  <a:srgbClr val="1778B8"/>
                </a:solidFill>
                <a:latin typeface="Source Sans Pro" panose="020B0503030403020204" pitchFamily="34" charset="0"/>
              </a:rPr>
              <a:t> JavaScript-Code</a:t>
            </a:r>
            <a:r>
              <a:rPr lang="de-DE" sz="2100" dirty="0">
                <a:latin typeface="Source Sans Pro" panose="020B0503030403020204" pitchFamily="34" charset="0"/>
              </a:rPr>
              <a:t> wird nachgeladen</a:t>
            </a:r>
          </a:p>
          <a:p>
            <a:pPr marL="800100" lvl="1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100" dirty="0">
                <a:latin typeface="Source Sans Pro" panose="020B0503030403020204" pitchFamily="34" charset="0"/>
              </a:rPr>
              <a:t>Anwendung jetzt </a:t>
            </a:r>
            <a:r>
              <a:rPr lang="de-DE" sz="2100" dirty="0">
                <a:solidFill>
                  <a:srgbClr val="FB8E20"/>
                </a:solidFill>
                <a:latin typeface="Source Sans Pro" panose="020B0503030403020204" pitchFamily="34" charset="0"/>
              </a:rPr>
              <a:t>interaktiv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endParaRPr lang="de-DE" sz="2400" dirty="0">
              <a:solidFill>
                <a:srgbClr val="FB8E20"/>
              </a:solidFill>
              <a:latin typeface="Source Sans Pro" panose="020B0503030403020204" pitchFamily="34" charset="0"/>
            </a:endParaRPr>
          </a:p>
          <a:p>
            <a:endParaRPr lang="de-DE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lvl="1"/>
            <a:endParaRPr lang="de-DE" sz="2100" dirty="0">
              <a:latin typeface="Source Sans Pro" panose="020B0503030403020204" pitchFamily="34" charset="0"/>
            </a:endParaRPr>
          </a:p>
          <a:p>
            <a:pPr lvl="1"/>
            <a:endParaRPr lang="de-DE" sz="2100" dirty="0">
              <a:latin typeface="Source Sans Pro" panose="020B0503030403020204" pitchFamily="34" charset="0"/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52F0CD45-A85A-F767-2EC1-7899BA4AE6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899" y="1300542"/>
            <a:ext cx="1526618" cy="2546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4881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Fullstack</a:t>
            </a:r>
            <a:r>
              <a:rPr lang="de-DE" dirty="0"/>
              <a:t>-Anwendungen (JavaScript)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7B0C4E9-51F9-AD56-CA03-63AEFCF96E00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46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 err="1"/>
              <a:t>Fullstack</a:t>
            </a:r>
            <a:r>
              <a:rPr lang="de-DE" dirty="0"/>
              <a:t>-Anwendungen (JavaScript)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555E4136-3C10-32A0-A141-5645B7D5F28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248131" y="1300542"/>
            <a:ext cx="6841792" cy="3551677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Wir sind zurück zur </a:t>
            </a:r>
            <a:r>
              <a:rPr lang="de-DE" b="0" dirty="0">
                <a:solidFill>
                  <a:srgbClr val="1778B8"/>
                </a:solidFill>
                <a:latin typeface="Source Sans Pro" panose="020B0503030403020204" pitchFamily="34" charset="0"/>
              </a:rPr>
              <a:t>JavaScript-Schnipsel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-Architektur</a:t>
            </a:r>
          </a:p>
          <a:p>
            <a:pPr lvl="1">
              <a:lnSpc>
                <a:spcPct val="120000"/>
              </a:lnSpc>
            </a:pPr>
            <a:r>
              <a:rPr lang="de-DE" sz="2100" dirty="0">
                <a:latin typeface="Source Sans Pro" panose="020B0503030403020204" pitchFamily="34" charset="0"/>
              </a:rPr>
              <a:t>aber: die Schnipsel werden </a:t>
            </a:r>
            <a:r>
              <a:rPr lang="de-DE" sz="2100" dirty="0">
                <a:solidFill>
                  <a:srgbClr val="B58900"/>
                </a:solidFill>
                <a:latin typeface="Source Sans Pro" panose="020B0503030403020204" pitchFamily="34" charset="0"/>
              </a:rPr>
              <a:t>automatisch</a:t>
            </a:r>
            <a:r>
              <a:rPr lang="de-DE" sz="2100" dirty="0">
                <a:latin typeface="Source Sans Pro" panose="020B0503030403020204" pitchFamily="34" charset="0"/>
              </a:rPr>
              <a:t> vom Framework erzeugt</a:t>
            </a:r>
          </a:p>
          <a:p>
            <a:pPr lvl="1">
              <a:lnSpc>
                <a:spcPct val="120000"/>
              </a:lnSpc>
            </a:pPr>
            <a:r>
              <a:rPr lang="de-DE" sz="2100" dirty="0">
                <a:latin typeface="Source Sans Pro" panose="020B0503030403020204" pitchFamily="34" charset="0"/>
              </a:rPr>
              <a:t>die Schnipsel existieren nur zur </a:t>
            </a:r>
            <a:r>
              <a:rPr lang="de-DE" sz="2100" dirty="0">
                <a:solidFill>
                  <a:srgbClr val="9E60B8"/>
                </a:solidFill>
                <a:latin typeface="Source Sans Pro" panose="020B0503030403020204" pitchFamily="34" charset="0"/>
              </a:rPr>
              <a:t>Laufzeit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endParaRPr lang="de-DE" sz="2400" dirty="0">
              <a:solidFill>
                <a:srgbClr val="FB8E20"/>
              </a:solidFill>
              <a:latin typeface="Source Sans Pro" panose="020B0503030403020204" pitchFamily="34" charset="0"/>
            </a:endParaRPr>
          </a:p>
          <a:p>
            <a:endParaRPr lang="de-DE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lvl="1"/>
            <a:endParaRPr lang="de-DE" sz="2100" dirty="0">
              <a:latin typeface="Source Sans Pro" panose="020B0503030403020204" pitchFamily="34" charset="0"/>
            </a:endParaRPr>
          </a:p>
          <a:p>
            <a:pPr lvl="1"/>
            <a:endParaRPr lang="de-DE" sz="2100" dirty="0">
              <a:latin typeface="Source Sans Pro" panose="020B0503030403020204" pitchFamily="34" charset="0"/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CCE6EEDF-5434-81CC-6C53-BEEA0CBC53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899" y="1300542"/>
            <a:ext cx="1526618" cy="2546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06449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Fullstack</a:t>
            </a:r>
            <a:r>
              <a:rPr lang="de-DE" dirty="0"/>
              <a:t>-Anwendungen (JavaScript)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7B0C4E9-51F9-AD56-CA03-63AEFCF96E00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46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 err="1"/>
              <a:t>Fullstack</a:t>
            </a:r>
            <a:r>
              <a:rPr lang="de-DE" dirty="0"/>
              <a:t>-Anwendungen (JavaScript)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555E4136-3C10-32A0-A141-5645B7D5F28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248131" y="1300542"/>
            <a:ext cx="6841792" cy="3551677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Wir sind zurück zur </a:t>
            </a:r>
            <a:r>
              <a:rPr lang="de-DE" b="0" dirty="0">
                <a:solidFill>
                  <a:srgbClr val="1778B8"/>
                </a:solidFill>
                <a:latin typeface="Source Sans Pro" panose="020B0503030403020204" pitchFamily="34" charset="0"/>
              </a:rPr>
              <a:t>JavaScript-Schnipsel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-Architektur</a:t>
            </a:r>
          </a:p>
          <a:p>
            <a:pPr lvl="1">
              <a:lnSpc>
                <a:spcPct val="120000"/>
              </a:lnSpc>
            </a:pPr>
            <a:r>
              <a:rPr lang="de-DE" sz="2100" dirty="0">
                <a:latin typeface="Source Sans Pro" panose="020B0503030403020204" pitchFamily="34" charset="0"/>
              </a:rPr>
              <a:t>aber: die Schnipsel werden </a:t>
            </a:r>
            <a:r>
              <a:rPr lang="de-DE" sz="2100" dirty="0">
                <a:solidFill>
                  <a:srgbClr val="B58900"/>
                </a:solidFill>
                <a:latin typeface="Source Sans Pro" panose="020B0503030403020204" pitchFamily="34" charset="0"/>
              </a:rPr>
              <a:t>automatisch</a:t>
            </a:r>
            <a:r>
              <a:rPr lang="de-DE" sz="2100" dirty="0">
                <a:latin typeface="Source Sans Pro" panose="020B0503030403020204" pitchFamily="34" charset="0"/>
              </a:rPr>
              <a:t> vom Framework erzeugt</a:t>
            </a:r>
          </a:p>
          <a:p>
            <a:pPr lvl="1">
              <a:lnSpc>
                <a:spcPct val="120000"/>
              </a:lnSpc>
            </a:pPr>
            <a:r>
              <a:rPr lang="de-DE" sz="2100" dirty="0">
                <a:latin typeface="Source Sans Pro" panose="020B0503030403020204" pitchFamily="34" charset="0"/>
              </a:rPr>
              <a:t>die Schnipsel existieren nur zur </a:t>
            </a:r>
            <a:r>
              <a:rPr lang="de-DE" sz="2100" dirty="0">
                <a:solidFill>
                  <a:srgbClr val="FB8E20"/>
                </a:solidFill>
                <a:latin typeface="Source Sans Pro" panose="020B0503030403020204" pitchFamily="34" charset="0"/>
              </a:rPr>
              <a:t>Laufzeit</a:t>
            </a:r>
          </a:p>
          <a:p>
            <a:pPr lvl="1">
              <a:lnSpc>
                <a:spcPct val="120000"/>
              </a:lnSpc>
            </a:pPr>
            <a:r>
              <a:rPr lang="de-DE" sz="2100" dirty="0">
                <a:latin typeface="Source Sans Pro" panose="020B0503030403020204" pitchFamily="34" charset="0"/>
              </a:rPr>
              <a:t>In der </a:t>
            </a:r>
            <a:r>
              <a:rPr lang="de-DE" sz="2100" dirty="0">
                <a:solidFill>
                  <a:srgbClr val="9E60B8"/>
                </a:solidFill>
                <a:latin typeface="Source Sans Pro" panose="020B0503030403020204" pitchFamily="34" charset="0"/>
              </a:rPr>
              <a:t>Entwicklung</a:t>
            </a:r>
            <a:r>
              <a:rPr lang="de-DE" sz="2100" dirty="0">
                <a:latin typeface="Source Sans Pro" panose="020B0503030403020204" pitchFamily="34" charset="0"/>
              </a:rPr>
              <a:t> ist "unser" Code aus "einem Guss"</a:t>
            </a:r>
          </a:p>
          <a:p>
            <a:pPr lvl="1">
              <a:lnSpc>
                <a:spcPct val="120000"/>
              </a:lnSpc>
            </a:pPr>
            <a:r>
              <a:rPr lang="de-DE" sz="2100" dirty="0">
                <a:latin typeface="Source Sans Pro" panose="020B0503030403020204" pitchFamily="34" charset="0"/>
              </a:rPr>
              <a:t>aber weiterhin in </a:t>
            </a:r>
            <a:r>
              <a:rPr lang="de-DE" sz="2100" dirty="0">
                <a:solidFill>
                  <a:srgbClr val="1778B8"/>
                </a:solidFill>
                <a:latin typeface="Source Sans Pro" panose="020B0503030403020204" pitchFamily="34" charset="0"/>
              </a:rPr>
              <a:t>JavaScript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endParaRPr lang="de-DE" sz="2400" dirty="0">
              <a:solidFill>
                <a:srgbClr val="FB8E20"/>
              </a:solidFill>
              <a:latin typeface="Source Sans Pro" panose="020B0503030403020204" pitchFamily="34" charset="0"/>
            </a:endParaRPr>
          </a:p>
          <a:p>
            <a:endParaRPr lang="de-DE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lvl="1"/>
            <a:endParaRPr lang="de-DE" sz="2100" dirty="0">
              <a:latin typeface="Source Sans Pro" panose="020B0503030403020204" pitchFamily="34" charset="0"/>
            </a:endParaRPr>
          </a:p>
          <a:p>
            <a:pPr lvl="1"/>
            <a:endParaRPr lang="de-DE" sz="2100" dirty="0">
              <a:latin typeface="Source Sans Pro" panose="020B0503030403020204" pitchFamily="34" charset="0"/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0E555335-DEFF-DAF0-136A-568316F1CB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899" y="1298582"/>
            <a:ext cx="1526618" cy="2546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06278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Fullstack</a:t>
            </a:r>
            <a:r>
              <a:rPr lang="de-DE" dirty="0"/>
              <a:t>-Anwendungen (JavaScript)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7B0C4E9-51F9-AD56-CA03-63AEFCF96E00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46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 err="1"/>
              <a:t>Fullstack</a:t>
            </a:r>
            <a:r>
              <a:rPr lang="de-DE" dirty="0"/>
              <a:t>-Anwendungen (JavaScript)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555E4136-3C10-32A0-A141-5645B7D5F28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248131" y="1300542"/>
            <a:ext cx="6841792" cy="3551677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Bekannte Vertreter:</a:t>
            </a:r>
          </a:p>
          <a:p>
            <a:pPr marL="800100" lvl="1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100" dirty="0" err="1">
                <a:latin typeface="Source Sans Pro" panose="020B0503030403020204" pitchFamily="34" charset="0"/>
              </a:rPr>
              <a:t>Next.js</a:t>
            </a:r>
            <a:r>
              <a:rPr lang="de-DE" sz="2100" dirty="0">
                <a:latin typeface="Source Sans Pro" panose="020B0503030403020204" pitchFamily="34" charset="0"/>
              </a:rPr>
              <a:t> (</a:t>
            </a:r>
            <a:r>
              <a:rPr lang="de-DE" sz="2100" dirty="0" err="1">
                <a:latin typeface="Source Sans Pro" panose="020B0503030403020204" pitchFamily="34" charset="0"/>
              </a:rPr>
              <a:t>React</a:t>
            </a:r>
            <a:r>
              <a:rPr lang="de-DE" sz="2100" dirty="0">
                <a:latin typeface="Source Sans Pro" panose="020B0503030403020204" pitchFamily="34" charset="0"/>
              </a:rPr>
              <a:t>)</a:t>
            </a:r>
          </a:p>
          <a:p>
            <a:pPr marL="800100" lvl="1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100" dirty="0" err="1">
                <a:latin typeface="Source Sans Pro" panose="020B0503030403020204" pitchFamily="34" charset="0"/>
              </a:rPr>
              <a:t>SvelteKit</a:t>
            </a:r>
            <a:r>
              <a:rPr lang="de-DE" sz="2100" dirty="0">
                <a:latin typeface="Source Sans Pro" panose="020B0503030403020204" pitchFamily="34" charset="0"/>
              </a:rPr>
              <a:t> (</a:t>
            </a:r>
            <a:r>
              <a:rPr lang="de-DE" sz="2100" dirty="0" err="1">
                <a:latin typeface="Source Sans Pro" panose="020B0503030403020204" pitchFamily="34" charset="0"/>
              </a:rPr>
              <a:t>Svelte</a:t>
            </a:r>
            <a:r>
              <a:rPr lang="de-DE" sz="2100" dirty="0">
                <a:latin typeface="Source Sans Pro" panose="020B0503030403020204" pitchFamily="34" charset="0"/>
              </a:rPr>
              <a:t>)</a:t>
            </a:r>
          </a:p>
          <a:p>
            <a:pPr marL="800100" lvl="1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100" dirty="0" err="1">
                <a:latin typeface="Source Sans Pro" panose="020B0503030403020204" pitchFamily="34" charset="0"/>
              </a:rPr>
              <a:t>Nuxt.js</a:t>
            </a:r>
            <a:r>
              <a:rPr lang="de-DE" sz="2100" dirty="0">
                <a:latin typeface="Source Sans Pro" panose="020B0503030403020204" pitchFamily="34" charset="0"/>
              </a:rPr>
              <a:t> (</a:t>
            </a:r>
            <a:r>
              <a:rPr lang="de-DE" sz="2100" dirty="0" err="1">
                <a:latin typeface="Source Sans Pro" panose="020B0503030403020204" pitchFamily="34" charset="0"/>
              </a:rPr>
              <a:t>Vue</a:t>
            </a:r>
            <a:r>
              <a:rPr lang="de-DE" sz="2100" dirty="0">
                <a:latin typeface="Source Sans Pro" panose="020B0503030403020204" pitchFamily="34" charset="0"/>
              </a:rPr>
              <a:t>)</a:t>
            </a:r>
          </a:p>
          <a:p>
            <a:pPr marL="800100" lvl="1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100" dirty="0" err="1">
                <a:latin typeface="Source Sans Pro" panose="020B0503030403020204" pitchFamily="34" charset="0"/>
              </a:rPr>
              <a:t>Astro</a:t>
            </a:r>
            <a:r>
              <a:rPr lang="de-DE" sz="2100" dirty="0">
                <a:latin typeface="Source Sans Pro" panose="020B0503030403020204" pitchFamily="34" charset="0"/>
              </a:rPr>
              <a:t>  (eigenes Framework + Support für alle SPAs)</a:t>
            </a:r>
          </a:p>
          <a:p>
            <a:pPr marL="800100" lvl="1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100" dirty="0" err="1">
                <a:latin typeface="Source Sans Pro" panose="020B0503030403020204" pitchFamily="34" charset="0"/>
              </a:rPr>
              <a:t>Qwik</a:t>
            </a:r>
            <a:r>
              <a:rPr lang="de-DE" sz="2100" dirty="0">
                <a:latin typeface="Source Sans Pro" panose="020B0503030403020204" pitchFamily="34" charset="0"/>
              </a:rPr>
              <a:t> (eigenes Framework)</a:t>
            </a:r>
          </a:p>
          <a:p>
            <a:endParaRPr lang="de-DE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lvl="1"/>
            <a:endParaRPr lang="de-DE" sz="2100" dirty="0">
              <a:latin typeface="Source Sans Pro" panose="020B0503030403020204" pitchFamily="34" charset="0"/>
            </a:endParaRPr>
          </a:p>
          <a:p>
            <a:pPr lvl="1"/>
            <a:endParaRPr lang="de-DE" sz="2100" dirty="0">
              <a:latin typeface="Source Sans Pro" panose="020B0503030403020204" pitchFamily="34" charset="0"/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367F8964-C10C-AAB7-7064-800900785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899" y="1300542"/>
            <a:ext cx="1526618" cy="2546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97503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Fullstack</a:t>
            </a:r>
            <a:r>
              <a:rPr lang="de-DE" dirty="0"/>
              <a:t>-Anwendungen (JavaScript)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7B0C4E9-51F9-AD56-CA03-63AEFCF96E00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46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 err="1"/>
              <a:t>Fullstack</a:t>
            </a:r>
            <a:r>
              <a:rPr lang="de-DE" dirty="0"/>
              <a:t>-Anwendungen (JavaScript)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555E4136-3C10-32A0-A141-5645B7D5F28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248131" y="1300542"/>
            <a:ext cx="6841792" cy="3551677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Bekannte Vertreter:</a:t>
            </a:r>
          </a:p>
          <a:p>
            <a:pPr marL="800100" lvl="1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100" dirty="0" err="1">
                <a:latin typeface="Source Sans Pro" panose="020B0503030403020204" pitchFamily="34" charset="0"/>
              </a:rPr>
              <a:t>Next.js</a:t>
            </a:r>
            <a:r>
              <a:rPr lang="de-DE" sz="2100" dirty="0">
                <a:latin typeface="Source Sans Pro" panose="020B0503030403020204" pitchFamily="34" charset="0"/>
              </a:rPr>
              <a:t> (</a:t>
            </a:r>
            <a:r>
              <a:rPr lang="de-DE" sz="2100" dirty="0" err="1">
                <a:latin typeface="Source Sans Pro" panose="020B0503030403020204" pitchFamily="34" charset="0"/>
              </a:rPr>
              <a:t>React</a:t>
            </a:r>
            <a:r>
              <a:rPr lang="de-DE" sz="2100" dirty="0">
                <a:latin typeface="Source Sans Pro" panose="020B0503030403020204" pitchFamily="34" charset="0"/>
              </a:rPr>
              <a:t>)</a:t>
            </a:r>
          </a:p>
          <a:p>
            <a:pPr marL="800100" lvl="1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100" dirty="0" err="1">
                <a:latin typeface="Source Sans Pro" panose="020B0503030403020204" pitchFamily="34" charset="0"/>
              </a:rPr>
              <a:t>SvelteKit</a:t>
            </a:r>
            <a:r>
              <a:rPr lang="de-DE" sz="2100" dirty="0">
                <a:latin typeface="Source Sans Pro" panose="020B0503030403020204" pitchFamily="34" charset="0"/>
              </a:rPr>
              <a:t> (</a:t>
            </a:r>
            <a:r>
              <a:rPr lang="de-DE" sz="2100" dirty="0" err="1">
                <a:latin typeface="Source Sans Pro" panose="020B0503030403020204" pitchFamily="34" charset="0"/>
              </a:rPr>
              <a:t>Svelte</a:t>
            </a:r>
            <a:r>
              <a:rPr lang="de-DE" sz="2100" dirty="0">
                <a:latin typeface="Source Sans Pro" panose="020B0503030403020204" pitchFamily="34" charset="0"/>
              </a:rPr>
              <a:t>)</a:t>
            </a:r>
          </a:p>
          <a:p>
            <a:pPr marL="800100" lvl="1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100" dirty="0" err="1">
                <a:latin typeface="Source Sans Pro" panose="020B0503030403020204" pitchFamily="34" charset="0"/>
              </a:rPr>
              <a:t>Nuxt.js</a:t>
            </a:r>
            <a:r>
              <a:rPr lang="de-DE" sz="2100" dirty="0">
                <a:latin typeface="Source Sans Pro" panose="020B0503030403020204" pitchFamily="34" charset="0"/>
              </a:rPr>
              <a:t> (</a:t>
            </a:r>
            <a:r>
              <a:rPr lang="de-DE" sz="2100" dirty="0" err="1">
                <a:latin typeface="Source Sans Pro" panose="020B0503030403020204" pitchFamily="34" charset="0"/>
              </a:rPr>
              <a:t>Vue</a:t>
            </a:r>
            <a:r>
              <a:rPr lang="de-DE" sz="2100" dirty="0">
                <a:latin typeface="Source Sans Pro" panose="020B0503030403020204" pitchFamily="34" charset="0"/>
              </a:rPr>
              <a:t>)</a:t>
            </a:r>
          </a:p>
          <a:p>
            <a:pPr marL="800100" lvl="1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100" dirty="0" err="1">
                <a:latin typeface="Source Sans Pro" panose="020B0503030403020204" pitchFamily="34" charset="0"/>
              </a:rPr>
              <a:t>Astro</a:t>
            </a:r>
            <a:r>
              <a:rPr lang="de-DE" sz="2100" dirty="0">
                <a:latin typeface="Source Sans Pro" panose="020B0503030403020204" pitchFamily="34" charset="0"/>
              </a:rPr>
              <a:t>  (eigenes Framework + Support für alle SPAs)</a:t>
            </a:r>
          </a:p>
          <a:p>
            <a:pPr marL="800100" lvl="1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100" dirty="0" err="1">
                <a:latin typeface="Source Sans Pro" panose="020B0503030403020204" pitchFamily="34" charset="0"/>
              </a:rPr>
              <a:t>Qwik</a:t>
            </a:r>
            <a:r>
              <a:rPr lang="de-DE" sz="2100" dirty="0">
                <a:latin typeface="Source Sans Pro" panose="020B0503030403020204" pitchFamily="34" charset="0"/>
              </a:rPr>
              <a:t> (eigenes Framework)</a:t>
            </a:r>
          </a:p>
          <a:p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Funktionalität und Herangehensweise unterschiedlich</a:t>
            </a:r>
          </a:p>
          <a:p>
            <a:endParaRPr lang="de-DE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lvl="1"/>
            <a:endParaRPr lang="de-DE" sz="2100" dirty="0">
              <a:latin typeface="Source Sans Pro" panose="020B0503030403020204" pitchFamily="34" charset="0"/>
            </a:endParaRPr>
          </a:p>
          <a:p>
            <a:pPr lvl="1"/>
            <a:endParaRPr lang="de-DE" sz="2100" dirty="0">
              <a:latin typeface="Source Sans Pro" panose="020B0503030403020204" pitchFamily="34" charset="0"/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367F8964-C10C-AAB7-7064-800900785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899" y="1300542"/>
            <a:ext cx="1526618" cy="2546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3709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E326C3-B1FE-964D-FB58-A93C7898B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Webanwendungen</a:t>
            </a:r>
          </a:p>
        </p:txBody>
      </p:sp>
      <p:pic>
        <p:nvPicPr>
          <p:cNvPr id="1026" name="Picture 2" descr="petclinic-screenshot">
            <a:extLst>
              <a:ext uri="{FF2B5EF4-FFF2-40B4-BE49-F238E27FC236}">
                <a16:creationId xmlns:a16="http://schemas.microsoft.com/office/drawing/2014/main" id="{BEE28DE4-49F9-E459-98BB-0CD23954F0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6942" y="2699834"/>
            <a:ext cx="2615870" cy="1674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435754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AA5FA985-EB83-7448-8A30-99EAEB71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 paar Beispiele...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46ACA71B-15CB-6EDF-A42D-90B5142779FB}"/>
              </a:ext>
            </a:extLst>
          </p:cNvPr>
          <p:cNvSpPr/>
          <p:nvPr/>
        </p:nvSpPr>
        <p:spPr>
          <a:xfrm>
            <a:off x="7328" y="77141"/>
            <a:ext cx="9136672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de-DE" sz="4800" b="1" dirty="0">
              <a:solidFill>
                <a:srgbClr val="36544F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algn="ctr"/>
            <a:r>
              <a:rPr lang="de-DE" sz="8000" b="1" dirty="0"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Beispiel:</a:t>
            </a:r>
            <a:endParaRPr lang="de-DE" sz="4800" b="1" dirty="0">
              <a:solidFill>
                <a:srgbClr val="FB8E20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algn="ctr"/>
            <a:r>
              <a:rPr lang="de-DE" sz="9600" b="1" dirty="0" err="1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Next.js</a:t>
            </a:r>
            <a:endParaRPr lang="de-DE" sz="1050" b="1" dirty="0">
              <a:solidFill>
                <a:srgbClr val="B0443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921296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Next.JS</a:t>
            </a:r>
            <a:endParaRPr lang="de-DE" dirty="0"/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7B0C4E9-51F9-AD56-CA03-63AEFCF96E00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46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 err="1"/>
              <a:t>Next.js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555E4136-3C10-32A0-A141-5645B7D5F28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1078287"/>
            <a:ext cx="6841792" cy="3551677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Basiert auf </a:t>
            </a:r>
            <a:r>
              <a:rPr lang="de-DE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React</a:t>
            </a:r>
            <a:endParaRPr lang="de-DE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Läuft im Client und im Server</a:t>
            </a:r>
          </a:p>
          <a:p>
            <a:endParaRPr lang="de-DE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lvl="1"/>
            <a:endParaRPr lang="de-DE" sz="2100" dirty="0">
              <a:latin typeface="Source Sans Pro" panose="020B0503030403020204" pitchFamily="34" charset="0"/>
            </a:endParaRPr>
          </a:p>
          <a:p>
            <a:pPr lvl="1"/>
            <a:endParaRPr lang="de-DE" sz="2100" dirty="0">
              <a:latin typeface="Source Sans Pro" panose="020B0503030403020204" pitchFamily="34" charset="0"/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367F8964-C10C-AAB7-7064-800900785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6943" y="2083628"/>
            <a:ext cx="1526618" cy="2546336"/>
          </a:xfrm>
          <a:prstGeom prst="rect">
            <a:avLst/>
          </a:prstGeom>
        </p:spPr>
      </p:pic>
      <p:sp>
        <p:nvSpPr>
          <p:cNvPr id="6" name="Abgerundetes Rechteck 5">
            <a:extLst>
              <a:ext uri="{FF2B5EF4-FFF2-40B4-BE49-F238E27FC236}">
                <a16:creationId xmlns:a16="http://schemas.microsoft.com/office/drawing/2014/main" id="{5B27C58D-C2D3-A790-93A7-46A66494734F}"/>
              </a:ext>
            </a:extLst>
          </p:cNvPr>
          <p:cNvSpPr/>
          <p:nvPr/>
        </p:nvSpPr>
        <p:spPr>
          <a:xfrm>
            <a:off x="808636" y="2083628"/>
            <a:ext cx="1526618" cy="2546336"/>
          </a:xfrm>
          <a:prstGeom prst="roundRect">
            <a:avLst/>
          </a:prstGeom>
          <a:noFill/>
          <a:ln w="15875">
            <a:solidFill>
              <a:srgbClr val="FB8E2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51968DDB-E8B6-46D4-B21B-5EC446186B26}"/>
              </a:ext>
            </a:extLst>
          </p:cNvPr>
          <p:cNvCxnSpPr/>
          <p:nvPr/>
        </p:nvCxnSpPr>
        <p:spPr>
          <a:xfrm>
            <a:off x="2335254" y="3949429"/>
            <a:ext cx="4291689" cy="0"/>
          </a:xfrm>
          <a:prstGeom prst="straightConnector1">
            <a:avLst/>
          </a:prstGeom>
          <a:ln w="254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feld 8">
            <a:extLst>
              <a:ext uri="{FF2B5EF4-FFF2-40B4-BE49-F238E27FC236}">
                <a16:creationId xmlns:a16="http://schemas.microsoft.com/office/drawing/2014/main" id="{63A4ACB1-41E2-F03B-BDAC-7604D7D1CAB3}"/>
              </a:ext>
            </a:extLst>
          </p:cNvPr>
          <p:cNvSpPr txBox="1"/>
          <p:nvPr/>
        </p:nvSpPr>
        <p:spPr>
          <a:xfrm>
            <a:off x="1235154" y="4629964"/>
            <a:ext cx="6735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sz="1400" dirty="0">
                <a:solidFill>
                  <a:srgbClr val="36544F"/>
                </a:solidFill>
                <a:latin typeface="Source Sans Pro" panose="020B0503030403020204" pitchFamily="34" charset="0"/>
              </a:rPr>
              <a:t>Server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F9314A08-CFD0-F9D6-28BD-59960BEF8B07}"/>
              </a:ext>
            </a:extLst>
          </p:cNvPr>
          <p:cNvSpPr txBox="1"/>
          <p:nvPr/>
        </p:nvSpPr>
        <p:spPr>
          <a:xfrm>
            <a:off x="7053461" y="4629963"/>
            <a:ext cx="8034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sz="1400" dirty="0">
                <a:solidFill>
                  <a:srgbClr val="36544F"/>
                </a:solidFill>
                <a:latin typeface="Source Sans Pro" panose="020B0503030403020204" pitchFamily="34" charset="0"/>
              </a:rPr>
              <a:t>Browser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B8F720CB-A5F1-6173-7DAA-2F60C30EABDF}"/>
              </a:ext>
            </a:extLst>
          </p:cNvPr>
          <p:cNvSpPr txBox="1"/>
          <p:nvPr/>
        </p:nvSpPr>
        <p:spPr>
          <a:xfrm>
            <a:off x="3123526" y="3638333"/>
            <a:ext cx="28969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sz="1400" dirty="0">
                <a:solidFill>
                  <a:srgbClr val="36544F"/>
                </a:solidFill>
                <a:latin typeface="Source Sans Pro" panose="020B0503030403020204" pitchFamily="34" charset="0"/>
              </a:rPr>
              <a:t>HTML, JavaScript, </a:t>
            </a:r>
            <a:r>
              <a:rPr lang="de-DE" sz="140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properitäre</a:t>
            </a:r>
            <a:r>
              <a:rPr lang="de-DE" sz="1400" dirty="0">
                <a:solidFill>
                  <a:srgbClr val="36544F"/>
                </a:solidFill>
                <a:latin typeface="Source Sans Pro" panose="020B0503030403020204" pitchFamily="34" charset="0"/>
              </a:rPr>
              <a:t> Daten</a:t>
            </a:r>
          </a:p>
        </p:txBody>
      </p:sp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7B045E26-33C8-DC46-C051-10E7E991DE01}"/>
              </a:ext>
            </a:extLst>
          </p:cNvPr>
          <p:cNvSpPr txBox="1">
            <a:spLocks/>
          </p:cNvSpPr>
          <p:nvPr/>
        </p:nvSpPr>
        <p:spPr>
          <a:xfrm>
            <a:off x="1151809" y="2124922"/>
            <a:ext cx="1051721" cy="46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 err="1"/>
              <a:t>Next.js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14" name="Inhaltsplatzhalter 2">
            <a:extLst>
              <a:ext uri="{FF2B5EF4-FFF2-40B4-BE49-F238E27FC236}">
                <a16:creationId xmlns:a16="http://schemas.microsoft.com/office/drawing/2014/main" id="{38CBB5F9-5C37-2C67-F69D-C4544CFB78A6}"/>
              </a:ext>
            </a:extLst>
          </p:cNvPr>
          <p:cNvSpPr txBox="1">
            <a:spLocks/>
          </p:cNvSpPr>
          <p:nvPr/>
        </p:nvSpPr>
        <p:spPr>
          <a:xfrm>
            <a:off x="6897638" y="2083627"/>
            <a:ext cx="1051721" cy="46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 err="1"/>
              <a:t>Next.js</a:t>
            </a:r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175510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B4D3B72-8962-DF58-B1DB-7A6DE345C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Beispiel: Initialer Seitenaufruf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90386B3-283C-94B0-CF23-727C0BF8605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de-DE" dirty="0"/>
              <a:t>Beispiel: Seitenaufrufe</a:t>
            </a:r>
          </a:p>
          <a:p>
            <a:r>
              <a:rPr lang="de-DE" b="0" dirty="0">
                <a:solidFill>
                  <a:srgbClr val="36544F"/>
                </a:solidFill>
              </a:rPr>
              <a:t>Demo: localhost:8100</a:t>
            </a:r>
          </a:p>
          <a:p>
            <a:r>
              <a:rPr lang="de-DE" b="0" dirty="0" err="1">
                <a:solidFill>
                  <a:srgbClr val="36544F"/>
                </a:solidFill>
              </a:rPr>
              <a:t>React</a:t>
            </a:r>
            <a:r>
              <a:rPr lang="de-DE" b="0" dirty="0">
                <a:solidFill>
                  <a:srgbClr val="36544F"/>
                </a:solidFill>
              </a:rPr>
              <a:t>-Komponente statt Controller</a:t>
            </a:r>
          </a:p>
          <a:p>
            <a:pPr lvl="1"/>
            <a:r>
              <a:rPr lang="de-DE" dirty="0"/>
              <a:t>Aufgaben sind vergleichbar</a:t>
            </a:r>
          </a:p>
          <a:p>
            <a:r>
              <a:rPr lang="de-DE" b="0" dirty="0">
                <a:solidFill>
                  <a:srgbClr val="36544F"/>
                </a:solidFill>
              </a:rPr>
              <a:t>Seite kommt als HTML zurück</a:t>
            </a:r>
          </a:p>
          <a:p>
            <a:pPr lvl="1"/>
            <a:r>
              <a:rPr lang="de-DE" dirty="0"/>
              <a:t>🕵️‍♂️ Vergleichbar mit klassisch serverseitig</a:t>
            </a:r>
          </a:p>
          <a:p>
            <a:pPr lvl="1"/>
            <a:r>
              <a:rPr lang="de-DE" dirty="0"/>
              <a:t>🕵️‍♂️ Wo wird die Komponente ausgeführt?</a:t>
            </a:r>
          </a:p>
          <a:p>
            <a:pPr lvl="1"/>
            <a:r>
              <a:rPr lang="de-DE" dirty="0"/>
              <a:t>🕵️‍♂️ Seitenwechsel mit </a:t>
            </a:r>
            <a:r>
              <a:rPr lang="de-DE" dirty="0" err="1"/>
              <a:t>PaginationBar</a:t>
            </a:r>
            <a:endParaRPr lang="de-DE" dirty="0"/>
          </a:p>
          <a:p>
            <a:pPr lvl="1"/>
            <a:r>
              <a:rPr lang="de-DE" dirty="0"/>
              <a:t>🕵️‍♂️ Open in </a:t>
            </a:r>
            <a:r>
              <a:rPr lang="de-DE" dirty="0" err="1"/>
              <a:t>new</a:t>
            </a:r>
            <a:r>
              <a:rPr lang="de-DE" dirty="0"/>
              <a:t> Tab</a:t>
            </a:r>
          </a:p>
          <a:p>
            <a:pPr lvl="1"/>
            <a:r>
              <a:rPr lang="de-DE" dirty="0"/>
              <a:t>🕵️‍♂️ Was passiert </a:t>
            </a:r>
            <a:r>
              <a:rPr lang="de-DE" b="1" dirty="0"/>
              <a:t>ohne JavaScript</a:t>
            </a:r>
            <a:r>
              <a:rPr lang="de-DE" dirty="0"/>
              <a:t>?</a:t>
            </a:r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56A65D0C-79D9-B8EE-9251-990F7BE978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3390" y="769544"/>
            <a:ext cx="3467319" cy="4231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91908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B4D3B72-8962-DF58-B1DB-7A6DE345C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Beispiel: Initialer Seitenaufruf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90386B3-283C-94B0-CF23-727C0BF8605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de-DE" dirty="0"/>
              <a:t>Beispiel: Layout</a:t>
            </a:r>
          </a:p>
          <a:p>
            <a:r>
              <a:rPr lang="de-DE" b="0" dirty="0">
                <a:solidFill>
                  <a:srgbClr val="36544F"/>
                </a:solidFill>
              </a:rPr>
              <a:t>Wiederverwendbare Rahmen</a:t>
            </a:r>
          </a:p>
          <a:p>
            <a:pPr lvl="1"/>
            <a:r>
              <a:rPr lang="de-DE" dirty="0"/>
              <a:t>🕵️‍♂️ </a:t>
            </a:r>
            <a:r>
              <a:rPr lang="de-DE" dirty="0" err="1"/>
              <a:t>Timer</a:t>
            </a:r>
            <a:r>
              <a:rPr lang="de-DE" dirty="0"/>
              <a:t>-Komponente im Header</a:t>
            </a:r>
          </a:p>
          <a:p>
            <a:pPr lvl="1"/>
            <a:r>
              <a:rPr lang="de-DE" dirty="0"/>
              <a:t>🕵️‍♂️ Was passiert beim Seitenwechsel</a:t>
            </a:r>
          </a:p>
          <a:p>
            <a:pPr lvl="1"/>
            <a:r>
              <a:rPr lang="de-DE" dirty="0"/>
              <a:t>🕵️‍♂️ Wie würden wir das "klassisch" machen?</a:t>
            </a:r>
          </a:p>
          <a:p>
            <a:pPr lvl="1"/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56A65D0C-79D9-B8EE-9251-990F7BE978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3390" y="769544"/>
            <a:ext cx="3467319" cy="4231221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BE9A61AC-DB07-6B56-AAE9-249C2EEB2A93}"/>
              </a:ext>
            </a:extLst>
          </p:cNvPr>
          <p:cNvSpPr/>
          <p:nvPr/>
        </p:nvSpPr>
        <p:spPr>
          <a:xfrm>
            <a:off x="5108448" y="1139952"/>
            <a:ext cx="3791712" cy="530352"/>
          </a:xfrm>
          <a:prstGeom prst="rect">
            <a:avLst/>
          </a:prstGeom>
          <a:noFill/>
          <a:ln w="15875">
            <a:solidFill>
              <a:srgbClr val="FB8E2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8866522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B4D3B72-8962-DF58-B1DB-7A6DE345C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Beispiel: Initialer Seitenaufruf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90386B3-283C-94B0-CF23-727C0BF8605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de-DE" dirty="0"/>
              <a:t>Beispiel: Interaktion</a:t>
            </a:r>
          </a:p>
          <a:p>
            <a:r>
              <a:rPr lang="de-DE" b="0" dirty="0">
                <a:solidFill>
                  <a:srgbClr val="36544F"/>
                </a:solidFill>
              </a:rPr>
              <a:t>Zustand bleibt erhalten</a:t>
            </a:r>
          </a:p>
          <a:p>
            <a:pPr lvl="1"/>
            <a:r>
              <a:rPr lang="de-DE" dirty="0"/>
              <a:t>🕵️‍♂️ </a:t>
            </a:r>
            <a:r>
              <a:rPr lang="de-DE" dirty="0" err="1"/>
              <a:t>LikeButton</a:t>
            </a:r>
            <a:endParaRPr lang="de-DE" dirty="0"/>
          </a:p>
          <a:p>
            <a:pPr lvl="1"/>
            <a:r>
              <a:rPr lang="de-DE" dirty="0"/>
              <a:t>🕵️‍♂️ Server-Action (impliziter Endpunkt)</a:t>
            </a:r>
          </a:p>
          <a:p>
            <a:pPr lvl="1"/>
            <a:r>
              <a:rPr lang="de-DE" dirty="0"/>
              <a:t>🕵️‍♂️ Was passiert beim </a:t>
            </a:r>
            <a:r>
              <a:rPr lang="de-DE" dirty="0" err="1"/>
              <a:t>Submit</a:t>
            </a:r>
            <a:r>
              <a:rPr lang="de-DE" dirty="0"/>
              <a:t> mit dem </a:t>
            </a:r>
            <a:r>
              <a:rPr lang="de-DE" dirty="0" err="1"/>
              <a:t>Timer</a:t>
            </a:r>
            <a:r>
              <a:rPr lang="de-DE" dirty="0"/>
              <a:t>?</a:t>
            </a:r>
          </a:p>
          <a:p>
            <a:pPr lvl="1"/>
            <a:r>
              <a:rPr lang="de-DE" dirty="0"/>
              <a:t>🕵️‍♂️ Was passiert ohne JS?</a:t>
            </a:r>
          </a:p>
          <a:p>
            <a:pPr lvl="1"/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56A65D0C-79D9-B8EE-9251-990F7BE978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3390" y="769544"/>
            <a:ext cx="3467319" cy="4231221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BE9A61AC-DB07-6B56-AAE9-249C2EEB2A93}"/>
              </a:ext>
            </a:extLst>
          </p:cNvPr>
          <p:cNvSpPr/>
          <p:nvPr/>
        </p:nvSpPr>
        <p:spPr>
          <a:xfrm>
            <a:off x="5108448" y="1139952"/>
            <a:ext cx="3791712" cy="530352"/>
          </a:xfrm>
          <a:prstGeom prst="rect">
            <a:avLst/>
          </a:prstGeom>
          <a:noFill/>
          <a:ln w="15875">
            <a:solidFill>
              <a:srgbClr val="FB8E2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8692249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B4D3B72-8962-DF58-B1DB-7A6DE345C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Beispiel: Initialer Seitenaufruf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90386B3-283C-94B0-CF23-727C0BF8605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de-DE" dirty="0"/>
              <a:t>Beispiel: Interaktion #2</a:t>
            </a:r>
          </a:p>
          <a:p>
            <a:r>
              <a:rPr lang="de-DE" b="0" dirty="0">
                <a:solidFill>
                  <a:srgbClr val="36544F"/>
                </a:solidFill>
              </a:rPr>
              <a:t>Portionszähler</a:t>
            </a:r>
          </a:p>
          <a:p>
            <a:pPr lvl="1"/>
            <a:r>
              <a:rPr lang="de-DE" dirty="0"/>
              <a:t>🕵️‍♂️ Reine Client-Information,</a:t>
            </a:r>
            <a:br>
              <a:rPr lang="de-DE" dirty="0"/>
            </a:br>
            <a:r>
              <a:rPr lang="de-DE" dirty="0"/>
              <a:t>      Berechnung soll nur auf dem Client </a:t>
            </a:r>
            <a:br>
              <a:rPr lang="de-DE" dirty="0"/>
            </a:br>
            <a:r>
              <a:rPr lang="de-DE" dirty="0"/>
              <a:t>      stattfinden</a:t>
            </a:r>
          </a:p>
          <a:p>
            <a:pPr lvl="1"/>
            <a:r>
              <a:rPr lang="de-DE" dirty="0"/>
              <a:t>🕵️‍♂️ Wieder ähnlich wie bei klassischem Ansatz:</a:t>
            </a:r>
          </a:p>
          <a:p>
            <a:pPr lvl="2"/>
            <a:r>
              <a:rPr lang="de-DE" dirty="0"/>
              <a:t>kein </a:t>
            </a:r>
            <a:r>
              <a:rPr lang="de-DE" dirty="0" err="1"/>
              <a:t>fetch</a:t>
            </a:r>
            <a:r>
              <a:rPr lang="de-DE" dirty="0"/>
              <a:t> etc.</a:t>
            </a:r>
          </a:p>
          <a:p>
            <a:pPr lvl="2"/>
            <a:r>
              <a:rPr lang="de-DE" dirty="0"/>
              <a:t>Templates aus einem </a:t>
            </a:r>
            <a:r>
              <a:rPr lang="de-DE" dirty="0" err="1"/>
              <a:t>Guß</a:t>
            </a:r>
            <a:endParaRPr lang="de-DE" dirty="0"/>
          </a:p>
          <a:p>
            <a:pPr lvl="2"/>
            <a:r>
              <a:rPr lang="de-DE" dirty="0"/>
              <a:t>aber: Logik wird jetzt auch im Client ausgeführt</a:t>
            </a:r>
          </a:p>
          <a:p>
            <a:pPr lvl="1"/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56A65D0C-79D9-B8EE-9251-990F7BE978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3390" y="769544"/>
            <a:ext cx="3467319" cy="4231221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BE9A61AC-DB07-6B56-AAE9-249C2EEB2A93}"/>
              </a:ext>
            </a:extLst>
          </p:cNvPr>
          <p:cNvSpPr/>
          <p:nvPr/>
        </p:nvSpPr>
        <p:spPr>
          <a:xfrm>
            <a:off x="5108448" y="1139952"/>
            <a:ext cx="3791712" cy="530352"/>
          </a:xfrm>
          <a:prstGeom prst="rect">
            <a:avLst/>
          </a:prstGeom>
          <a:noFill/>
          <a:ln w="15875">
            <a:solidFill>
              <a:srgbClr val="FB8E2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8082720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B4D3B72-8962-DF58-B1DB-7A6DE345C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90386B3-283C-94B0-CF23-727C0BF8605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de-DE" dirty="0"/>
              <a:t>Alles </a:t>
            </a:r>
            <a:r>
              <a:rPr lang="de-DE" dirty="0" err="1"/>
              <a:t>Fullstack</a:t>
            </a:r>
            <a:r>
              <a:rPr lang="de-DE" dirty="0"/>
              <a:t> oder was?</a:t>
            </a:r>
          </a:p>
          <a:p>
            <a:pPr>
              <a:lnSpc>
                <a:spcPct val="120000"/>
              </a:lnSpc>
            </a:pPr>
            <a:endParaRPr lang="de-DE" b="0" dirty="0">
              <a:solidFill>
                <a:srgbClr val="36544F"/>
              </a:solidFill>
            </a:endParaRP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1642356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B4D3B72-8962-DF58-B1DB-7A6DE345C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90386B3-283C-94B0-CF23-727C0BF8605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de-DE" dirty="0"/>
              <a:t>Alles </a:t>
            </a:r>
            <a:r>
              <a:rPr lang="de-DE" dirty="0" err="1"/>
              <a:t>Fullstack</a:t>
            </a:r>
            <a:r>
              <a:rPr lang="de-DE" dirty="0"/>
              <a:t> oder was?</a:t>
            </a:r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</a:rPr>
              <a:t>Nö.</a:t>
            </a:r>
          </a:p>
          <a:p>
            <a:pPr>
              <a:lnSpc>
                <a:spcPct val="120000"/>
              </a:lnSpc>
            </a:pPr>
            <a:endParaRPr lang="de-DE" b="0" dirty="0">
              <a:solidFill>
                <a:srgbClr val="36544F"/>
              </a:solidFill>
            </a:endParaRP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2126522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B4D3B72-8962-DF58-B1DB-7A6DE345C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90386B3-283C-94B0-CF23-727C0BF8605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de-DE" dirty="0"/>
              <a:t>Alles </a:t>
            </a:r>
            <a:r>
              <a:rPr lang="de-DE" dirty="0" err="1"/>
              <a:t>Fullstack</a:t>
            </a:r>
            <a:r>
              <a:rPr lang="de-DE" dirty="0"/>
              <a:t> oder was?</a:t>
            </a:r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</a:rPr>
              <a:t>Nö.</a:t>
            </a:r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</a:rPr>
              <a:t>Aber interessante Alternative</a:t>
            </a:r>
          </a:p>
          <a:p>
            <a:pPr>
              <a:lnSpc>
                <a:spcPct val="120000"/>
              </a:lnSpc>
            </a:pPr>
            <a:endParaRPr lang="de-DE" b="0" dirty="0">
              <a:solidFill>
                <a:srgbClr val="36544F"/>
              </a:solidFill>
            </a:endParaRP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1116548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B4D3B72-8962-DF58-B1DB-7A6DE345C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90386B3-283C-94B0-CF23-727C0BF8605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de-DE" dirty="0"/>
              <a:t>Alles </a:t>
            </a:r>
            <a:r>
              <a:rPr lang="de-DE" dirty="0" err="1"/>
              <a:t>Fullstack</a:t>
            </a:r>
            <a:r>
              <a:rPr lang="de-DE" dirty="0"/>
              <a:t> oder was?</a:t>
            </a:r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</a:rPr>
              <a:t>Nö.</a:t>
            </a:r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</a:rPr>
              <a:t>Aber interessante Alternative</a:t>
            </a:r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</a:rPr>
              <a:t>Wie immer: es kommt auf die Anforderung drauf an 🤓</a:t>
            </a:r>
          </a:p>
          <a:p>
            <a:pPr>
              <a:lnSpc>
                <a:spcPct val="120000"/>
              </a:lnSpc>
            </a:pPr>
            <a:endParaRPr lang="de-DE" b="0" dirty="0">
              <a:solidFill>
                <a:srgbClr val="36544F"/>
              </a:solidFill>
            </a:endParaRP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056791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E326C3-B1FE-964D-FB58-A93C7898B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Webanwendungen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C6144710-8F06-BD14-0F74-AF3EAAEFC9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65" y="1795299"/>
            <a:ext cx="2254085" cy="1999778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AC71CFB2-6877-F935-89BF-9CC284CC84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051" y="895193"/>
            <a:ext cx="2695024" cy="2236749"/>
          </a:xfrm>
          <a:prstGeom prst="rect">
            <a:avLst/>
          </a:prstGeom>
        </p:spPr>
      </p:pic>
      <p:pic>
        <p:nvPicPr>
          <p:cNvPr id="13" name="Picture 2" descr="petclinic-screenshot">
            <a:extLst>
              <a:ext uri="{FF2B5EF4-FFF2-40B4-BE49-F238E27FC236}">
                <a16:creationId xmlns:a16="http://schemas.microsoft.com/office/drawing/2014/main" id="{B932885D-09F1-49BA-CCB6-DA7433A22D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6942" y="2699834"/>
            <a:ext cx="2615870" cy="1674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589354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3B3584D7-709E-7445-9004-BD8D9D4680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840" t="10535" b="8197"/>
          <a:stretch/>
        </p:blipFill>
        <p:spPr>
          <a:xfrm>
            <a:off x="0" y="-6832"/>
            <a:ext cx="9144000" cy="5150332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8FFC761-FA65-4D43-9BEC-BD3BB5EE4B73}"/>
              </a:ext>
            </a:extLst>
          </p:cNvPr>
          <p:cNvSpPr/>
          <p:nvPr/>
        </p:nvSpPr>
        <p:spPr>
          <a:xfrm>
            <a:off x="0" y="0"/>
            <a:ext cx="9143999" cy="5143500"/>
          </a:xfrm>
          <a:prstGeom prst="rect">
            <a:avLst/>
          </a:prstGeom>
          <a:solidFill>
            <a:srgbClr val="D4EBE9">
              <a:alpha val="4244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1BBDC070-223F-AA4C-B870-16D823CC1FA8}"/>
              </a:ext>
            </a:extLst>
          </p:cNvPr>
          <p:cNvSpPr/>
          <p:nvPr/>
        </p:nvSpPr>
        <p:spPr>
          <a:xfrm>
            <a:off x="15319" y="1860114"/>
            <a:ext cx="9113362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8800" b="1" dirty="0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Vielen Dank!</a:t>
            </a:r>
            <a:endParaRPr lang="de-DE" sz="1600" b="1" dirty="0">
              <a:solidFill>
                <a:srgbClr val="B0443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38E9C952-7991-E34E-B8C9-B1F4B1A05CA9}"/>
              </a:ext>
            </a:extLst>
          </p:cNvPr>
          <p:cNvSpPr txBox="1"/>
          <p:nvPr/>
        </p:nvSpPr>
        <p:spPr>
          <a:xfrm>
            <a:off x="683421" y="161123"/>
            <a:ext cx="20489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  <a:endParaRPr lang="de-DE" sz="20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1A5293E4-AFE3-884E-9A51-1B8C18BA78C7}"/>
              </a:ext>
            </a:extLst>
          </p:cNvPr>
          <p:cNvSpPr txBox="1"/>
          <p:nvPr/>
        </p:nvSpPr>
        <p:spPr>
          <a:xfrm>
            <a:off x="683420" y="468440"/>
            <a:ext cx="20457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nilshartmann.net</a:t>
            </a:r>
            <a:endParaRPr lang="de-DE" sz="1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D4B14A3C-1AE8-274A-93EA-356102CAF9DD}"/>
              </a:ext>
            </a:extLst>
          </p:cNvPr>
          <p:cNvSpPr/>
          <p:nvPr/>
        </p:nvSpPr>
        <p:spPr>
          <a:xfrm>
            <a:off x="683420" y="3306664"/>
            <a:ext cx="6050501" cy="1506314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</a:rPr>
              <a:t>Slides: </a:t>
            </a:r>
            <a:r>
              <a:rPr lang="de-DE" sz="2000" b="1" dirty="0">
                <a:solidFill>
                  <a:srgbClr val="1778B8"/>
                </a:solidFill>
              </a:rPr>
              <a:t>https://</a:t>
            </a:r>
            <a:r>
              <a:rPr lang="de-DE" sz="2000" b="1" dirty="0" err="1">
                <a:solidFill>
                  <a:srgbClr val="1778B8"/>
                </a:solidFill>
              </a:rPr>
              <a:t>react.schule</a:t>
            </a:r>
            <a:r>
              <a:rPr lang="de-DE" sz="2000" b="1" dirty="0">
                <a:solidFill>
                  <a:srgbClr val="1778B8"/>
                </a:solidFill>
              </a:rPr>
              <a:t>/</a:t>
            </a:r>
            <a:r>
              <a:rPr lang="de-DE" sz="2000" b="1" dirty="0" err="1">
                <a:solidFill>
                  <a:srgbClr val="1778B8"/>
                </a:solidFill>
              </a:rPr>
              <a:t>tnt</a:t>
            </a:r>
            <a:r>
              <a:rPr lang="de-DE" sz="2000" b="1" dirty="0">
                <a:solidFill>
                  <a:srgbClr val="1778B8"/>
                </a:solidFill>
              </a:rPr>
              <a:t>-</a:t>
            </a:r>
            <a:r>
              <a:rPr lang="de-DE" sz="2000" b="1" dirty="0" err="1">
                <a:solidFill>
                  <a:srgbClr val="1778B8"/>
                </a:solidFill>
              </a:rPr>
              <a:t>fullstack</a:t>
            </a:r>
            <a:r>
              <a:rPr lang="de-DE" sz="2000" b="1" dirty="0">
                <a:solidFill>
                  <a:srgbClr val="1778B8"/>
                </a:solidFill>
              </a:rPr>
              <a:t>-oder-was</a:t>
            </a:r>
            <a:endParaRPr lang="de-DE" b="1" dirty="0">
              <a:solidFill>
                <a:srgbClr val="1778B8"/>
              </a:solidFill>
            </a:endParaRPr>
          </a:p>
          <a:p>
            <a:pPr algn="ctr">
              <a:lnSpc>
                <a:spcPct val="130000"/>
              </a:lnSpc>
            </a:pPr>
            <a:endParaRPr lang="de-DE" b="1" dirty="0">
              <a:solidFill>
                <a:srgbClr val="36544F"/>
              </a:solidFill>
            </a:endParaRPr>
          </a:p>
          <a:p>
            <a:pPr algn="ctr"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</a:rPr>
              <a:t>Fragen &amp; Kontakt: </a:t>
            </a:r>
            <a:r>
              <a:rPr lang="de-DE" b="1" dirty="0">
                <a:solidFill>
                  <a:srgbClr val="1778B8"/>
                </a:solidFill>
              </a:rPr>
              <a:t>nils@nilshartmann.net</a:t>
            </a:r>
          </a:p>
          <a:p>
            <a:pPr algn="ctr"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</a:rPr>
              <a:t>Twitter: </a:t>
            </a:r>
            <a:r>
              <a:rPr lang="de-DE" b="1" dirty="0">
                <a:solidFill>
                  <a:srgbClr val="1778B8"/>
                </a:solidFill>
              </a:rPr>
              <a:t>@</a:t>
            </a:r>
            <a:r>
              <a:rPr lang="de-DE" b="1" dirty="0" err="1">
                <a:solidFill>
                  <a:srgbClr val="1778B8"/>
                </a:solidFill>
              </a:rPr>
              <a:t>nilshartmann</a:t>
            </a:r>
            <a:endParaRPr lang="de-DE" b="1" dirty="0">
              <a:solidFill>
                <a:srgbClr val="1778B8"/>
              </a:solidFill>
            </a:endParaRP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31F9C4D3-C30B-FC47-81EA-BEB376C8B52B}"/>
              </a:ext>
            </a:extLst>
          </p:cNvPr>
          <p:cNvSpPr/>
          <p:nvPr/>
        </p:nvSpPr>
        <p:spPr>
          <a:xfrm rot="16200000">
            <a:off x="6531628" y="676366"/>
            <a:ext cx="141647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050" b="1" dirty="0">
                <a:solidFill>
                  <a:srgbClr val="1778B8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050" b="1" dirty="0" err="1">
                <a:solidFill>
                  <a:srgbClr val="1778B8"/>
                </a:solidFill>
                <a:latin typeface="Source Sans Pro" charset="0"/>
                <a:ea typeface="Source Sans Pro" charset="0"/>
                <a:cs typeface="Source Sans Pro" charset="0"/>
              </a:rPr>
              <a:t>reactbuch.de</a:t>
            </a:r>
            <a:endParaRPr lang="de-DE" sz="1050" b="1" dirty="0">
              <a:solidFill>
                <a:srgbClr val="1778B8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9B2ACC0E-822C-114F-9F71-1552F1A48F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4961" y="161123"/>
            <a:ext cx="1206945" cy="1760290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9ACF4616-6D97-65C4-DF14-4C7BC4D2C3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3921" y="3303123"/>
            <a:ext cx="1509855" cy="1509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8530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E326C3-B1FE-964D-FB58-A93C7898B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Webanwendungen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186C7FA0-6B44-111A-A1F6-F6D44AA88B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6962" y="373446"/>
            <a:ext cx="2695024" cy="269502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C6144710-8F06-BD14-0F74-AF3EAAEFC9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65" y="1795299"/>
            <a:ext cx="2254085" cy="1999778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1E51FE24-8333-F033-130C-CF1CCEF65A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545" y="2759887"/>
            <a:ext cx="2044920" cy="2086076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AC71CFB2-6877-F935-89BF-9CC284CC84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051" y="895193"/>
            <a:ext cx="2695024" cy="2236749"/>
          </a:xfrm>
          <a:prstGeom prst="rect">
            <a:avLst/>
          </a:prstGeom>
        </p:spPr>
      </p:pic>
      <p:pic>
        <p:nvPicPr>
          <p:cNvPr id="1026" name="Picture 2" descr="petclinic-screenshot">
            <a:extLst>
              <a:ext uri="{FF2B5EF4-FFF2-40B4-BE49-F238E27FC236}">
                <a16:creationId xmlns:a16="http://schemas.microsoft.com/office/drawing/2014/main" id="{BEE28DE4-49F9-E459-98BB-0CD23954F0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6942" y="2699834"/>
            <a:ext cx="2615870" cy="1674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0848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E326C3-B1FE-964D-FB58-A93C7898B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Webanwendungen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186C7FA0-6B44-111A-A1F6-F6D44AA88B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6962" y="373446"/>
            <a:ext cx="2695024" cy="269502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C6144710-8F06-BD14-0F74-AF3EAAEFC9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65" y="1795299"/>
            <a:ext cx="2254085" cy="1999778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6F293D96-8770-EBFB-0A9C-F587D8B53F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9981" y="895193"/>
            <a:ext cx="2935253" cy="2294254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C8E8DFB1-3812-2E7C-F89D-F14BC23597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02168" y="2759887"/>
            <a:ext cx="3288649" cy="2294255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1E51FE24-8333-F033-130C-CF1CCEF65A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2545" y="2759887"/>
            <a:ext cx="2044920" cy="2086076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AC71CFB2-6877-F935-89BF-9CC284CC84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6051" y="895193"/>
            <a:ext cx="2695024" cy="2236749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1022A5E3-2280-21A4-0F8C-9D7ABAB4701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29561" y="1722597"/>
            <a:ext cx="2935254" cy="2417802"/>
          </a:xfrm>
          <a:prstGeom prst="rect">
            <a:avLst/>
          </a:prstGeom>
        </p:spPr>
      </p:pic>
      <p:pic>
        <p:nvPicPr>
          <p:cNvPr id="1026" name="Picture 2" descr="petclinic-screenshot">
            <a:extLst>
              <a:ext uri="{FF2B5EF4-FFF2-40B4-BE49-F238E27FC236}">
                <a16:creationId xmlns:a16="http://schemas.microsoft.com/office/drawing/2014/main" id="{BEE28DE4-49F9-E459-98BB-0CD23954F0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6942" y="2699834"/>
            <a:ext cx="2615870" cy="1674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0053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15875">
          <a:solidFill>
            <a:srgbClr val="FB8E2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rgbClr val="FFFDF9"/>
        </a:solidFill>
      </a:spPr>
      <a:bodyPr wrap="none" rtlCol="0">
        <a:spAutoFit/>
      </a:bodyPr>
      <a:lstStyle>
        <a:defPPr algn="l">
          <a:defRPr sz="2400" dirty="0" smtClean="0">
            <a:solidFill>
              <a:srgbClr val="FF0000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1509</Words>
  <Application>Microsoft Macintosh PowerPoint</Application>
  <PresentationFormat>Bildschirmpräsentation (16:9)</PresentationFormat>
  <Paragraphs>429</Paragraphs>
  <Slides>70</Slides>
  <Notes>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70</vt:i4>
      </vt:variant>
    </vt:vector>
  </HeadingPairs>
  <TitlesOfParts>
    <vt:vector size="78" baseType="lpstr">
      <vt:lpstr>Arial</vt:lpstr>
      <vt:lpstr>Calibri</vt:lpstr>
      <vt:lpstr>Calibri Light</vt:lpstr>
      <vt:lpstr>Candara</vt:lpstr>
      <vt:lpstr>Montserrat</vt:lpstr>
      <vt:lpstr>Source Sans Pro</vt:lpstr>
      <vt:lpstr>Source Sans Pro SemiBold</vt:lpstr>
      <vt:lpstr>Office-Design</vt:lpstr>
      <vt:lpstr>tech &amp; talk Meetup | Köln, 8. Oktober 2024 | @nilshartmann</vt:lpstr>
      <vt:lpstr>https://nilshartmann.net</vt:lpstr>
      <vt:lpstr>PowerPoint-Präsentation</vt:lpstr>
      <vt:lpstr>PowerPoint-Präsentation</vt:lpstr>
      <vt:lpstr>PowerPoint-Präsentation</vt:lpstr>
      <vt:lpstr>Webanwendungen</vt:lpstr>
      <vt:lpstr>Webanwendungen</vt:lpstr>
      <vt:lpstr>Webanwendungen</vt:lpstr>
      <vt:lpstr>Webanwendungen</vt:lpstr>
      <vt:lpstr>Webanwendungen</vt:lpstr>
      <vt:lpstr>Webanwendungen</vt:lpstr>
      <vt:lpstr>Webanwendungen</vt:lpstr>
      <vt:lpstr>Webanwendungen</vt:lpstr>
      <vt:lpstr>Webanwendungen</vt:lpstr>
      <vt:lpstr>Webanwendungen</vt:lpstr>
      <vt:lpstr>Webanwendungen</vt:lpstr>
      <vt:lpstr>Beispiel-Anwendung</vt:lpstr>
      <vt:lpstr>PowerPoint-Präsentation</vt:lpstr>
      <vt:lpstr>Webanwendungen</vt:lpstr>
      <vt:lpstr>Webanwendungen</vt:lpstr>
      <vt:lpstr>Webanwendungen</vt:lpstr>
      <vt:lpstr>Webanwendungen</vt:lpstr>
      <vt:lpstr>Webanwendungen</vt:lpstr>
      <vt:lpstr>Webanwendungen</vt:lpstr>
      <vt:lpstr>Webanwendungen</vt:lpstr>
      <vt:lpstr>Webanwendungen</vt:lpstr>
      <vt:lpstr>Webanwendungen</vt:lpstr>
      <vt:lpstr>Webanwendungen</vt:lpstr>
      <vt:lpstr>Webanwendungen</vt:lpstr>
      <vt:lpstr>Webanwendungen</vt:lpstr>
      <vt:lpstr>Webanwendungen</vt:lpstr>
      <vt:lpstr>Webanwendungen</vt:lpstr>
      <vt:lpstr>Webanwendungen</vt:lpstr>
      <vt:lpstr>Webanwendungen</vt:lpstr>
      <vt:lpstr>Webanwendungen</vt:lpstr>
      <vt:lpstr>Webanwendungen</vt:lpstr>
      <vt:lpstr>Webanwendungen</vt:lpstr>
      <vt:lpstr>Webanwendungen</vt:lpstr>
      <vt:lpstr>Webanwendungen</vt:lpstr>
      <vt:lpstr>Webanwendungen</vt:lpstr>
      <vt:lpstr>Single-Page-Anwendungen</vt:lpstr>
      <vt:lpstr>Single-Page-Anwendungen</vt:lpstr>
      <vt:lpstr>Single-Page-Anwendungen</vt:lpstr>
      <vt:lpstr>Single-Page-Anwendungen</vt:lpstr>
      <vt:lpstr>Single-Page-Anwendungen</vt:lpstr>
      <vt:lpstr>Single-Page-Anwendungen</vt:lpstr>
      <vt:lpstr>Single-Page-Anwendungen</vt:lpstr>
      <vt:lpstr>Single-Page-Anwendungen</vt:lpstr>
      <vt:lpstr>Webanwendungen</vt:lpstr>
      <vt:lpstr>Webanwendungen</vt:lpstr>
      <vt:lpstr>Fullstack-Anwendungen (JavaScript)</vt:lpstr>
      <vt:lpstr>Fullstack-Anwendungen (JavaScript)</vt:lpstr>
      <vt:lpstr>Fullstack-Anwendungen (JavaScript)</vt:lpstr>
      <vt:lpstr>Fullstack-Anwendungen (JavaScript)</vt:lpstr>
      <vt:lpstr>Fullstack-Anwendungen (JavaScript)</vt:lpstr>
      <vt:lpstr>Fullstack-Anwendungen (JavaScript)</vt:lpstr>
      <vt:lpstr>Fullstack-Anwendungen (JavaScript)</vt:lpstr>
      <vt:lpstr>Fullstack-Anwendungen (JavaScript)</vt:lpstr>
      <vt:lpstr>Fullstack-Anwendungen (JavaScript)</vt:lpstr>
      <vt:lpstr>Ein paar Beispiele...</vt:lpstr>
      <vt:lpstr>Next.JS</vt:lpstr>
      <vt:lpstr>Beispiel: Initialer Seitenaufruf</vt:lpstr>
      <vt:lpstr>Beispiel: Initialer Seitenaufruf</vt:lpstr>
      <vt:lpstr>Beispiel: Initialer Seitenaufruf</vt:lpstr>
      <vt:lpstr>Beispiel: Initialer Seitenaufruf</vt:lpstr>
      <vt:lpstr>Fazit</vt:lpstr>
      <vt:lpstr>Fazit</vt:lpstr>
      <vt:lpstr>Fazit</vt:lpstr>
      <vt:lpstr>Fazit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Nils Hartmann</dc:creator>
  <cp:lastModifiedBy>Nils Hartmann</cp:lastModifiedBy>
  <cp:revision>1407</cp:revision>
  <cp:lastPrinted>2019-09-04T14:49:47Z</cp:lastPrinted>
  <dcterms:created xsi:type="dcterms:W3CDTF">2016-03-28T15:59:53Z</dcterms:created>
  <dcterms:modified xsi:type="dcterms:W3CDTF">2024-10-07T15:22:07Z</dcterms:modified>
</cp:coreProperties>
</file>